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2" r:id="rId6"/>
    <p:sldId id="266" r:id="rId7"/>
    <p:sldId id="263" r:id="rId8"/>
    <p:sldId id="264" r:id="rId9"/>
    <p:sldId id="260" r:id="rId10"/>
    <p:sldId id="261"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7A1FE-DF29-4737-9D48-B49F724F0707}" type="datetimeFigureOut">
              <a:rPr lang="en-US" smtClean="0"/>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049EEF-4ED2-49DE-8FBD-A3ADA9F05010}" type="slidenum">
              <a:rPr lang="en-US" smtClean="0"/>
              <a:t>‹#›</a:t>
            </a:fld>
            <a:endParaRPr lang="en-US"/>
          </a:p>
        </p:txBody>
      </p:sp>
    </p:spTree>
    <p:extLst>
      <p:ext uri="{BB962C8B-B14F-4D97-AF65-F5344CB8AC3E}">
        <p14:creationId xmlns:p14="http://schemas.microsoft.com/office/powerpoint/2010/main" val="75851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049EEF-4ED2-49DE-8FBD-A3ADA9F05010}" type="slidenum">
              <a:rPr lang="en-US" smtClean="0"/>
              <a:t>8</a:t>
            </a:fld>
            <a:endParaRPr lang="en-US"/>
          </a:p>
        </p:txBody>
      </p:sp>
    </p:spTree>
    <p:extLst>
      <p:ext uri="{BB962C8B-B14F-4D97-AF65-F5344CB8AC3E}">
        <p14:creationId xmlns:p14="http://schemas.microsoft.com/office/powerpoint/2010/main" val="4097211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9962B-468D-79E1-0655-02809F4687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AE42EC-AD92-F934-4393-52805E1F1D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064318-CB72-46DA-B492-AED693F6265F}"/>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5" name="Footer Placeholder 4">
            <a:extLst>
              <a:ext uri="{FF2B5EF4-FFF2-40B4-BE49-F238E27FC236}">
                <a16:creationId xmlns:a16="http://schemas.microsoft.com/office/drawing/2014/main" id="{87BA06B0-B940-3A73-A692-7A83C6EDF5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FC587D-FE0D-DC19-8D66-0BD817FAA176}"/>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284879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630C-DA65-4FD5-0071-A1CF6A6A5D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444C72-22B0-D147-EB0F-4DF7C5981B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016DE1-F6BD-B2D8-58B9-B95DA43C4A9C}"/>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5" name="Footer Placeholder 4">
            <a:extLst>
              <a:ext uri="{FF2B5EF4-FFF2-40B4-BE49-F238E27FC236}">
                <a16:creationId xmlns:a16="http://schemas.microsoft.com/office/drawing/2014/main" id="{40747404-D14F-16A5-2649-044073EF9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4FC8D-1D6B-420F-8755-F43A4135C002}"/>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2775779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3B6FC3-4045-C556-EE88-A0B17D2740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ED78DB-A130-AE30-59CE-616DD65060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39D2D4-0AF5-FAD8-047F-05BC225B0455}"/>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5" name="Footer Placeholder 4">
            <a:extLst>
              <a:ext uri="{FF2B5EF4-FFF2-40B4-BE49-F238E27FC236}">
                <a16:creationId xmlns:a16="http://schemas.microsoft.com/office/drawing/2014/main" id="{EBB5608E-7D8E-3FFF-7ADD-A5135E3F5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A5F4D2-0A2D-FF0B-E322-1EE24323A50F}"/>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399472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75C20-1DA2-C2F9-7A14-40A4E69B77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A2F682-0F52-BEC3-ED17-67BBC2B0FE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8CE41-13DE-BA14-A35D-3278C927B1C7}"/>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5" name="Footer Placeholder 4">
            <a:extLst>
              <a:ext uri="{FF2B5EF4-FFF2-40B4-BE49-F238E27FC236}">
                <a16:creationId xmlns:a16="http://schemas.microsoft.com/office/drawing/2014/main" id="{475C7FF3-1039-B073-0E14-DDAE995CB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248A4-66DA-873D-66AD-04B3989A0050}"/>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3480570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4F74-C678-65DA-AEE4-622BDB2271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8D3836-B48B-2B9D-C9DA-551374DAC8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2D4D95-D3CD-AEFB-7C52-7CF8BD9726F5}"/>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5" name="Footer Placeholder 4">
            <a:extLst>
              <a:ext uri="{FF2B5EF4-FFF2-40B4-BE49-F238E27FC236}">
                <a16:creationId xmlns:a16="http://schemas.microsoft.com/office/drawing/2014/main" id="{2B2D2D98-40B9-23C1-E539-3E3E10B00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81B2A-95BD-49C4-317E-1C085EC0C307}"/>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181234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52265-7AC3-E0BE-F518-C6B5F56FDC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9EC996-CC48-8CAC-5E61-F1859B3201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465BC0-1467-84A4-CED5-2A7F718DDE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B484AF-CA2E-9D09-52D7-04FF80F3FFFB}"/>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6" name="Footer Placeholder 5">
            <a:extLst>
              <a:ext uri="{FF2B5EF4-FFF2-40B4-BE49-F238E27FC236}">
                <a16:creationId xmlns:a16="http://schemas.microsoft.com/office/drawing/2014/main" id="{491AA5FE-8A4A-E7F5-7C27-10E456180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84E968-2EFE-28AD-AE30-8D362E495672}"/>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230561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BCFC-7CB5-1D3D-2605-8C3030870B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F412A8-314D-5AD3-DF67-20417D2FD2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35CD1F-3546-B239-DD22-3A6BF67F7E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EADD8E-5B71-8BC3-85EF-1285CE387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51373A-6E71-3B69-A138-C5E577A003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117997-6636-855F-17E7-977D55CE0F5C}"/>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8" name="Footer Placeholder 7">
            <a:extLst>
              <a:ext uri="{FF2B5EF4-FFF2-40B4-BE49-F238E27FC236}">
                <a16:creationId xmlns:a16="http://schemas.microsoft.com/office/drawing/2014/main" id="{7F57B815-CDD4-B784-01A7-178ED737E5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7F94E2-29F1-B6B5-74F0-4A493693B069}"/>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808541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FD26-7FC1-912B-4398-78E44DDEA9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8EAE09-1838-54D3-D972-AE1B99B00AFD}"/>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4" name="Footer Placeholder 3">
            <a:extLst>
              <a:ext uri="{FF2B5EF4-FFF2-40B4-BE49-F238E27FC236}">
                <a16:creationId xmlns:a16="http://schemas.microsoft.com/office/drawing/2014/main" id="{E07F830A-E0AB-5BEA-5936-D1CE440A38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AFAC58-85D7-76B3-6208-274C25272EA1}"/>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92111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F50F3A-293C-F22F-9ADD-366985AB53F2}"/>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3" name="Footer Placeholder 2">
            <a:extLst>
              <a:ext uri="{FF2B5EF4-FFF2-40B4-BE49-F238E27FC236}">
                <a16:creationId xmlns:a16="http://schemas.microsoft.com/office/drawing/2014/main" id="{1FE91A86-AE0C-1CA9-1EB7-5CEC1C02D4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A93F7B-9E01-5445-F7C5-C2A9C3B667E3}"/>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138981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60AE7-02BA-B548-BD68-04363073AA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533C2B-AB78-021D-3B71-21B50D87D9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71F7B3-1D0C-5F7F-CE23-AE28EBECDE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58AA8-2E9E-DE4C-FDBC-077333EBB21D}"/>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6" name="Footer Placeholder 5">
            <a:extLst>
              <a:ext uri="{FF2B5EF4-FFF2-40B4-BE49-F238E27FC236}">
                <a16:creationId xmlns:a16="http://schemas.microsoft.com/office/drawing/2014/main" id="{57AD1ED7-1355-7AFE-A44E-E354E2E118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E2A25-A0C8-DB23-DF9F-14BA942610DF}"/>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3979894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1FBBB-9452-9C8C-29E4-1832E0AD5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10FC49-888E-7582-7CA0-1B6BD8987B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8AA882-E7CC-1600-FF3B-DCC96268F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749D8E-D45A-FD6C-5F5D-2D26685B596D}"/>
              </a:ext>
            </a:extLst>
          </p:cNvPr>
          <p:cNvSpPr>
            <a:spLocks noGrp="1"/>
          </p:cNvSpPr>
          <p:nvPr>
            <p:ph type="dt" sz="half" idx="10"/>
          </p:nvPr>
        </p:nvSpPr>
        <p:spPr/>
        <p:txBody>
          <a:bodyPr/>
          <a:lstStyle/>
          <a:p>
            <a:fld id="{80AFC74A-328D-4FF2-B596-0B3B706559CB}" type="datetimeFigureOut">
              <a:rPr lang="en-US" smtClean="0"/>
              <a:t>11/1/2025</a:t>
            </a:fld>
            <a:endParaRPr lang="en-US"/>
          </a:p>
        </p:txBody>
      </p:sp>
      <p:sp>
        <p:nvSpPr>
          <p:cNvPr id="6" name="Footer Placeholder 5">
            <a:extLst>
              <a:ext uri="{FF2B5EF4-FFF2-40B4-BE49-F238E27FC236}">
                <a16:creationId xmlns:a16="http://schemas.microsoft.com/office/drawing/2014/main" id="{20DFC027-A56E-06FF-4D43-A701FAC960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AD48FD-C360-AB91-53A3-99294FFBF293}"/>
              </a:ext>
            </a:extLst>
          </p:cNvPr>
          <p:cNvSpPr>
            <a:spLocks noGrp="1"/>
          </p:cNvSpPr>
          <p:nvPr>
            <p:ph type="sldNum" sz="quarter" idx="12"/>
          </p:nvPr>
        </p:nvSpPr>
        <p:spPr/>
        <p:txBody>
          <a:bodyPr/>
          <a:lstStyle/>
          <a:p>
            <a:fld id="{11EA61FD-A14A-42F3-98BF-9F71C3A91151}" type="slidenum">
              <a:rPr lang="en-US" smtClean="0"/>
              <a:t>‹#›</a:t>
            </a:fld>
            <a:endParaRPr lang="en-US"/>
          </a:p>
        </p:txBody>
      </p:sp>
    </p:spTree>
    <p:extLst>
      <p:ext uri="{BB962C8B-B14F-4D97-AF65-F5344CB8AC3E}">
        <p14:creationId xmlns:p14="http://schemas.microsoft.com/office/powerpoint/2010/main" val="1451001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BB35D1-33A6-A9F7-7E68-868A31D0DC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6F0D1B-F273-0CFB-3800-E64AEC5C7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09883-7053-C796-985F-09E005F635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AFC74A-328D-4FF2-B596-0B3B706559CB}" type="datetimeFigureOut">
              <a:rPr lang="en-US" smtClean="0"/>
              <a:t>11/1/2025</a:t>
            </a:fld>
            <a:endParaRPr lang="en-US"/>
          </a:p>
        </p:txBody>
      </p:sp>
      <p:sp>
        <p:nvSpPr>
          <p:cNvPr id="5" name="Footer Placeholder 4">
            <a:extLst>
              <a:ext uri="{FF2B5EF4-FFF2-40B4-BE49-F238E27FC236}">
                <a16:creationId xmlns:a16="http://schemas.microsoft.com/office/drawing/2014/main" id="{B4713226-EDB2-9FE2-EBEF-5AE391280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3E0A67-7EB6-B029-9F3B-A52F1CEEF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EA61FD-A14A-42F3-98BF-9F71C3A91151}" type="slidenum">
              <a:rPr lang="en-US" smtClean="0"/>
              <a:t>‹#›</a:t>
            </a:fld>
            <a:endParaRPr lang="en-US"/>
          </a:p>
        </p:txBody>
      </p:sp>
    </p:spTree>
    <p:extLst>
      <p:ext uri="{BB962C8B-B14F-4D97-AF65-F5344CB8AC3E}">
        <p14:creationId xmlns:p14="http://schemas.microsoft.com/office/powerpoint/2010/main" val="15369032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4F3D5193-9912-9F5B-1191-63E19C466E6C}"/>
              </a:ext>
            </a:extLst>
          </p:cNvPr>
          <p:cNvPicPr>
            <a:picLocks noChangeAspect="1"/>
          </p:cNvPicPr>
          <p:nvPr/>
        </p:nvPicPr>
        <p:blipFill>
          <a:blip r:embed="rId2"/>
          <a:stretch>
            <a:fillRect/>
          </a:stretch>
        </p:blipFill>
        <p:spPr>
          <a:xfrm>
            <a:off x="7644984" y="0"/>
            <a:ext cx="4547016" cy="6858000"/>
          </a:xfrm>
          <a:prstGeom prst="rect">
            <a:avLst/>
          </a:prstGeom>
        </p:spPr>
      </p:pic>
      <p:sp>
        <p:nvSpPr>
          <p:cNvPr id="5" name="Text 0">
            <a:extLst>
              <a:ext uri="{FF2B5EF4-FFF2-40B4-BE49-F238E27FC236}">
                <a16:creationId xmlns:a16="http://schemas.microsoft.com/office/drawing/2014/main" id="{24C6062A-D1AA-7EE4-620A-5C9AA614B585}"/>
              </a:ext>
            </a:extLst>
          </p:cNvPr>
          <p:cNvSpPr/>
          <p:nvPr/>
        </p:nvSpPr>
        <p:spPr>
          <a:xfrm>
            <a:off x="1003653" y="2803955"/>
            <a:ext cx="6641331" cy="625045"/>
          </a:xfrm>
          <a:prstGeom prst="rect">
            <a:avLst/>
          </a:prstGeom>
          <a:noFill/>
          <a:ln/>
        </p:spPr>
        <p:txBody>
          <a:bodyPr wrap="none" lIns="0" tIns="0" rIns="0" bIns="0" rtlCol="0" anchor="t"/>
          <a:lstStyle/>
          <a:p>
            <a:pPr marL="0" indent="0" algn="l">
              <a:lnSpc>
                <a:spcPts val="5550"/>
              </a:lnSpc>
              <a:buNone/>
            </a:pPr>
            <a:r>
              <a:rPr lang="en-US" sz="3600" b="1" dirty="0">
                <a:solidFill>
                  <a:srgbClr val="231971"/>
                </a:solidFill>
                <a:latin typeface="Outfit Extra Bold" pitchFamily="34" charset="0"/>
                <a:ea typeface="Outfit Extra Bold" pitchFamily="34" charset="-122"/>
                <a:cs typeface="Outfit Extra Bold" pitchFamily="34" charset="-120"/>
              </a:rPr>
              <a:t>Excel Analytics Platform</a:t>
            </a:r>
            <a:endParaRPr lang="en-US" sz="3600" dirty="0"/>
          </a:p>
        </p:txBody>
      </p:sp>
      <p:sp>
        <p:nvSpPr>
          <p:cNvPr id="6" name="Text 1">
            <a:extLst>
              <a:ext uri="{FF2B5EF4-FFF2-40B4-BE49-F238E27FC236}">
                <a16:creationId xmlns:a16="http://schemas.microsoft.com/office/drawing/2014/main" id="{D59FE0A2-6B83-C075-8699-16A0D9C4A1E7}"/>
              </a:ext>
            </a:extLst>
          </p:cNvPr>
          <p:cNvSpPr/>
          <p:nvPr/>
        </p:nvSpPr>
        <p:spPr>
          <a:xfrm>
            <a:off x="508978" y="3616801"/>
            <a:ext cx="6836204"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Transform your spreadsheets into stunning visualizations with AI-powered intelligence and effortless data analysis.</a:t>
            </a:r>
            <a:endParaRPr lang="en-US" sz="1750" dirty="0"/>
          </a:p>
        </p:txBody>
      </p:sp>
    </p:spTree>
    <p:extLst>
      <p:ext uri="{BB962C8B-B14F-4D97-AF65-F5344CB8AC3E}">
        <p14:creationId xmlns:p14="http://schemas.microsoft.com/office/powerpoint/2010/main" val="2187458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
            <a:extLst>
              <a:ext uri="{FF2B5EF4-FFF2-40B4-BE49-F238E27FC236}">
                <a16:creationId xmlns:a16="http://schemas.microsoft.com/office/drawing/2014/main" id="{C2915387-4FD0-0E13-4AF2-2C917A9DB326}"/>
              </a:ext>
            </a:extLst>
          </p:cNvPr>
          <p:cNvSpPr/>
          <p:nvPr/>
        </p:nvSpPr>
        <p:spPr>
          <a:xfrm>
            <a:off x="3389931" y="390392"/>
            <a:ext cx="5412138" cy="718882"/>
          </a:xfrm>
          <a:prstGeom prst="roundRect">
            <a:avLst>
              <a:gd name="adj" fmla="val 4652"/>
            </a:avLst>
          </a:prstGeom>
          <a:solidFill>
            <a:schemeClr val="accent1">
              <a:alpha val="50000"/>
            </a:schemeClr>
          </a:solidFill>
          <a:ln w="7620">
            <a:solidFill>
              <a:srgbClr val="7765FF"/>
            </a:solidFill>
            <a:prstDash val="solid"/>
          </a:ln>
        </p:spPr>
      </p:sp>
      <p:sp>
        <p:nvSpPr>
          <p:cNvPr id="7" name="TextBox 6">
            <a:extLst>
              <a:ext uri="{FF2B5EF4-FFF2-40B4-BE49-F238E27FC236}">
                <a16:creationId xmlns:a16="http://schemas.microsoft.com/office/drawing/2014/main" id="{4C7BCC71-8DFD-E4B2-04F4-DD6F4167D879}"/>
              </a:ext>
            </a:extLst>
          </p:cNvPr>
          <p:cNvSpPr txBox="1"/>
          <p:nvPr/>
        </p:nvSpPr>
        <p:spPr>
          <a:xfrm>
            <a:off x="4686924" y="488223"/>
            <a:ext cx="2445285"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Team Members</a:t>
            </a:r>
          </a:p>
        </p:txBody>
      </p:sp>
      <p:sp>
        <p:nvSpPr>
          <p:cNvPr id="8" name="Shape 2">
            <a:extLst>
              <a:ext uri="{FF2B5EF4-FFF2-40B4-BE49-F238E27FC236}">
                <a16:creationId xmlns:a16="http://schemas.microsoft.com/office/drawing/2014/main" id="{8F1013D7-7D5B-9ED1-69A7-BEDB0C5C7460}"/>
              </a:ext>
            </a:extLst>
          </p:cNvPr>
          <p:cNvSpPr/>
          <p:nvPr/>
        </p:nvSpPr>
        <p:spPr>
          <a:xfrm>
            <a:off x="1269364" y="1856579"/>
            <a:ext cx="4640202" cy="4167503"/>
          </a:xfrm>
          <a:prstGeom prst="roundRect">
            <a:avLst>
              <a:gd name="adj" fmla="val 1037"/>
            </a:avLst>
          </a:prstGeom>
          <a:solidFill>
            <a:schemeClr val="accent1">
              <a:lumMod val="60000"/>
              <a:lumOff val="40000"/>
            </a:schemeClr>
          </a:solidFill>
          <a:ln/>
        </p:spPr>
        <p:txBody>
          <a:bodyPr/>
          <a:lstStyle/>
          <a:p>
            <a:endParaRPr lang="en-US" dirty="0"/>
          </a:p>
        </p:txBody>
      </p:sp>
      <p:pic>
        <p:nvPicPr>
          <p:cNvPr id="9" name="Picture 8">
            <a:extLst>
              <a:ext uri="{FF2B5EF4-FFF2-40B4-BE49-F238E27FC236}">
                <a16:creationId xmlns:a16="http://schemas.microsoft.com/office/drawing/2014/main" id="{278B542E-5494-3F12-C3CA-84759E65B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695" y="1851415"/>
            <a:ext cx="2351647" cy="2406316"/>
          </a:xfrm>
          <a:prstGeom prst="rect">
            <a:avLst/>
          </a:prstGeom>
        </p:spPr>
      </p:pic>
      <p:sp>
        <p:nvSpPr>
          <p:cNvPr id="10" name="TextBox 9">
            <a:extLst>
              <a:ext uri="{FF2B5EF4-FFF2-40B4-BE49-F238E27FC236}">
                <a16:creationId xmlns:a16="http://schemas.microsoft.com/office/drawing/2014/main" id="{B459EB81-7908-D4E4-F503-EA3735B7D387}"/>
              </a:ext>
            </a:extLst>
          </p:cNvPr>
          <p:cNvSpPr txBox="1"/>
          <p:nvPr/>
        </p:nvSpPr>
        <p:spPr>
          <a:xfrm>
            <a:off x="1319495" y="4439944"/>
            <a:ext cx="305083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Name:-Khemchand Prajapat</a:t>
            </a:r>
          </a:p>
        </p:txBody>
      </p:sp>
      <p:sp>
        <p:nvSpPr>
          <p:cNvPr id="11" name="TextBox 10">
            <a:extLst>
              <a:ext uri="{FF2B5EF4-FFF2-40B4-BE49-F238E27FC236}">
                <a16:creationId xmlns:a16="http://schemas.microsoft.com/office/drawing/2014/main" id="{547913AC-8C59-3300-F6C2-27FD1D37BB4B}"/>
              </a:ext>
            </a:extLst>
          </p:cNvPr>
          <p:cNvSpPr txBox="1"/>
          <p:nvPr/>
        </p:nvSpPr>
        <p:spPr>
          <a:xfrm>
            <a:off x="1269364" y="4851984"/>
            <a:ext cx="464020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Email id:-khemchand730030@gmail.com</a:t>
            </a:r>
          </a:p>
        </p:txBody>
      </p:sp>
      <p:sp>
        <p:nvSpPr>
          <p:cNvPr id="12" name="Shape 2">
            <a:extLst>
              <a:ext uri="{FF2B5EF4-FFF2-40B4-BE49-F238E27FC236}">
                <a16:creationId xmlns:a16="http://schemas.microsoft.com/office/drawing/2014/main" id="{C0190237-5293-C8CE-12B7-534C87735929}"/>
              </a:ext>
            </a:extLst>
          </p:cNvPr>
          <p:cNvSpPr/>
          <p:nvPr/>
        </p:nvSpPr>
        <p:spPr>
          <a:xfrm>
            <a:off x="6722703" y="1862719"/>
            <a:ext cx="4325047" cy="4167503"/>
          </a:xfrm>
          <a:prstGeom prst="roundRect">
            <a:avLst>
              <a:gd name="adj" fmla="val 1037"/>
            </a:avLst>
          </a:prstGeom>
          <a:solidFill>
            <a:schemeClr val="accent1">
              <a:lumMod val="60000"/>
              <a:lumOff val="40000"/>
            </a:schemeClr>
          </a:solidFill>
          <a:ln/>
        </p:spPr>
        <p:txBody>
          <a:bodyPr/>
          <a:lstStyle/>
          <a:p>
            <a:endParaRPr lang="en-US" dirty="0"/>
          </a:p>
        </p:txBody>
      </p:sp>
      <p:pic>
        <p:nvPicPr>
          <p:cNvPr id="13" name="Picture 12">
            <a:extLst>
              <a:ext uri="{FF2B5EF4-FFF2-40B4-BE49-F238E27FC236}">
                <a16:creationId xmlns:a16="http://schemas.microsoft.com/office/drawing/2014/main" id="{0C99BD45-BBC9-35FC-6718-6DC82F0FB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637" y="1856579"/>
            <a:ext cx="2614863" cy="2406316"/>
          </a:xfrm>
          <a:prstGeom prst="rect">
            <a:avLst/>
          </a:prstGeom>
        </p:spPr>
      </p:pic>
      <p:sp>
        <p:nvSpPr>
          <p:cNvPr id="14" name="TextBox 13">
            <a:extLst>
              <a:ext uri="{FF2B5EF4-FFF2-40B4-BE49-F238E27FC236}">
                <a16:creationId xmlns:a16="http://schemas.microsoft.com/office/drawing/2014/main" id="{A483C812-D1C1-04C0-FF57-579B337FA6B3}"/>
              </a:ext>
            </a:extLst>
          </p:cNvPr>
          <p:cNvSpPr txBox="1"/>
          <p:nvPr/>
        </p:nvSpPr>
        <p:spPr>
          <a:xfrm>
            <a:off x="6831288" y="4427809"/>
            <a:ext cx="2255746"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Name:-Renuka Joshi</a:t>
            </a:r>
          </a:p>
        </p:txBody>
      </p:sp>
      <p:sp>
        <p:nvSpPr>
          <p:cNvPr id="15" name="TextBox 14">
            <a:extLst>
              <a:ext uri="{FF2B5EF4-FFF2-40B4-BE49-F238E27FC236}">
                <a16:creationId xmlns:a16="http://schemas.microsoft.com/office/drawing/2014/main" id="{4FCF4FD4-BBFA-D0A3-7E26-7EFA9A4E0AC8}"/>
              </a:ext>
            </a:extLst>
          </p:cNvPr>
          <p:cNvSpPr txBox="1"/>
          <p:nvPr/>
        </p:nvSpPr>
        <p:spPr>
          <a:xfrm>
            <a:off x="6831288" y="4825534"/>
            <a:ext cx="405014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Email id:-renukajoshi1064@gmail.com</a:t>
            </a:r>
          </a:p>
        </p:txBody>
      </p:sp>
    </p:spTree>
    <p:extLst>
      <p:ext uri="{BB962C8B-B14F-4D97-AF65-F5344CB8AC3E}">
        <p14:creationId xmlns:p14="http://schemas.microsoft.com/office/powerpoint/2010/main" val="48777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B83266-A946-2340-F9EF-35BF58BB15EB}"/>
              </a:ext>
            </a:extLst>
          </p:cNvPr>
          <p:cNvSpPr txBox="1"/>
          <p:nvPr/>
        </p:nvSpPr>
        <p:spPr>
          <a:xfrm>
            <a:off x="4447696" y="2598003"/>
            <a:ext cx="3635482" cy="923330"/>
          </a:xfrm>
          <a:prstGeom prst="rect">
            <a:avLst/>
          </a:prstGeom>
          <a:noFill/>
        </p:spPr>
        <p:txBody>
          <a:bodyPr wrap="none" rtlCol="0">
            <a:spAutoFit/>
          </a:bodyPr>
          <a:lstStyle/>
          <a:p>
            <a:r>
              <a:rPr lang="en-US" sz="5400" dirty="0">
                <a:latin typeface="Times New Roman" panose="02020603050405020304" pitchFamily="18" charset="0"/>
                <a:cs typeface="Times New Roman" panose="02020603050405020304" pitchFamily="18" charset="0"/>
              </a:rPr>
              <a:t>Thank You</a:t>
            </a:r>
            <a:r>
              <a:rPr lang="en-US" sz="4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7983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D1BF1061-1B85-D4E2-9BDD-EDBCE36A9488}"/>
              </a:ext>
            </a:extLst>
          </p:cNvPr>
          <p:cNvPicPr>
            <a:picLocks noChangeAspect="1"/>
          </p:cNvPicPr>
          <p:nvPr/>
        </p:nvPicPr>
        <p:blipFill>
          <a:blip r:embed="rId2"/>
          <a:stretch>
            <a:fillRect/>
          </a:stretch>
        </p:blipFill>
        <p:spPr>
          <a:xfrm>
            <a:off x="7629992" y="0"/>
            <a:ext cx="4562007" cy="6858000"/>
          </a:xfrm>
          <a:prstGeom prst="rect">
            <a:avLst/>
          </a:prstGeom>
        </p:spPr>
      </p:pic>
      <p:sp>
        <p:nvSpPr>
          <p:cNvPr id="5" name="Text 0">
            <a:extLst>
              <a:ext uri="{FF2B5EF4-FFF2-40B4-BE49-F238E27FC236}">
                <a16:creationId xmlns:a16="http://schemas.microsoft.com/office/drawing/2014/main" id="{38C4BCBE-5C5F-E039-A41D-057AFF4E0BA9}"/>
              </a:ext>
            </a:extLst>
          </p:cNvPr>
          <p:cNvSpPr/>
          <p:nvPr/>
        </p:nvSpPr>
        <p:spPr>
          <a:xfrm>
            <a:off x="643888" y="529633"/>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231971"/>
                </a:solidFill>
                <a:latin typeface="Outfit Extra Bold" pitchFamily="34" charset="0"/>
                <a:ea typeface="Outfit Extra Bold" pitchFamily="34" charset="-122"/>
                <a:cs typeface="Outfit Extra Bold" pitchFamily="34" charset="-120"/>
              </a:rPr>
              <a:t>The Challenge</a:t>
            </a:r>
            <a:endParaRPr lang="en-US" sz="2100" dirty="0"/>
          </a:p>
        </p:txBody>
      </p:sp>
      <p:sp>
        <p:nvSpPr>
          <p:cNvPr id="6" name="Text 1">
            <a:extLst>
              <a:ext uri="{FF2B5EF4-FFF2-40B4-BE49-F238E27FC236}">
                <a16:creationId xmlns:a16="http://schemas.microsoft.com/office/drawing/2014/main" id="{F0A1A5CA-0F35-3F3D-2505-9249DA1CD321}"/>
              </a:ext>
            </a:extLst>
          </p:cNvPr>
          <p:cNvSpPr/>
          <p:nvPr/>
        </p:nvSpPr>
        <p:spPr>
          <a:xfrm>
            <a:off x="643888" y="866223"/>
            <a:ext cx="7556421" cy="2020253"/>
          </a:xfrm>
          <a:prstGeom prst="rect">
            <a:avLst/>
          </a:prstGeom>
          <a:noFill/>
          <a:ln/>
        </p:spPr>
        <p:txBody>
          <a:bodyPr wrap="square" lIns="0" tIns="0" rIns="0" bIns="0" rtlCol="0" anchor="t"/>
          <a:lstStyle/>
          <a:p>
            <a:pPr marL="0" indent="0" algn="l">
              <a:lnSpc>
                <a:spcPts val="5300"/>
              </a:lnSpc>
              <a:buNone/>
            </a:pPr>
            <a:r>
              <a:rPr lang="en-US" sz="4200" b="1" dirty="0">
                <a:solidFill>
                  <a:srgbClr val="231971"/>
                </a:solidFill>
                <a:latin typeface="Outfit Extra Bold" pitchFamily="34" charset="0"/>
                <a:ea typeface="Outfit Extra Bold" pitchFamily="34" charset="-122"/>
                <a:cs typeface="Outfit Extra Bold" pitchFamily="34" charset="-120"/>
              </a:rPr>
              <a:t>Data Analysis Remains Complex and Time-Consuming</a:t>
            </a:r>
            <a:endParaRPr lang="en-US" sz="4200" dirty="0"/>
          </a:p>
        </p:txBody>
      </p:sp>
      <p:sp>
        <p:nvSpPr>
          <p:cNvPr id="7" name="Text 2">
            <a:extLst>
              <a:ext uri="{FF2B5EF4-FFF2-40B4-BE49-F238E27FC236}">
                <a16:creationId xmlns:a16="http://schemas.microsoft.com/office/drawing/2014/main" id="{556D5B39-C53E-4E7F-C93A-9D048D698D75}"/>
              </a:ext>
            </a:extLst>
          </p:cNvPr>
          <p:cNvSpPr/>
          <p:nvPr/>
        </p:nvSpPr>
        <p:spPr>
          <a:xfrm>
            <a:off x="643888" y="3429000"/>
            <a:ext cx="6082376" cy="1724025"/>
          </a:xfrm>
          <a:prstGeom prst="rect">
            <a:avLst/>
          </a:prstGeom>
          <a:noFill/>
          <a:ln/>
        </p:spPr>
        <p:txBody>
          <a:bodyPr wrap="square" lIns="0" tIns="0" rIns="0" bIns="0" rtlCol="0" anchor="t"/>
          <a:lstStyle/>
          <a:p>
            <a:pPr marL="0" indent="0" algn="just">
              <a:lnSpc>
                <a:spcPts val="2700"/>
              </a:lnSpc>
              <a:buNone/>
            </a:pPr>
            <a:r>
              <a:rPr lang="en-US" sz="1650" dirty="0">
                <a:solidFill>
                  <a:srgbClr val="2A2742"/>
                </a:solidFill>
                <a:latin typeface="Arimo" pitchFamily="34" charset="0"/>
                <a:ea typeface="Arimo" pitchFamily="34" charset="-122"/>
                <a:cs typeface="Arimo" pitchFamily="34" charset="-120"/>
              </a:rPr>
              <a:t>Business professionals and data analysts spend countless hours wrestling with Excel data, manually creating charts, and struggling to extract meaningful insights from their spreadsheets.</a:t>
            </a:r>
            <a:endParaRPr lang="en-US" sz="1650" dirty="0"/>
          </a:p>
        </p:txBody>
      </p:sp>
      <p:sp>
        <p:nvSpPr>
          <p:cNvPr id="8" name="Text 3">
            <a:extLst>
              <a:ext uri="{FF2B5EF4-FFF2-40B4-BE49-F238E27FC236}">
                <a16:creationId xmlns:a16="http://schemas.microsoft.com/office/drawing/2014/main" id="{17078170-F261-5F55-22AD-64AE144AD576}"/>
              </a:ext>
            </a:extLst>
          </p:cNvPr>
          <p:cNvSpPr/>
          <p:nvPr/>
        </p:nvSpPr>
        <p:spPr>
          <a:xfrm>
            <a:off x="643888" y="5005939"/>
            <a:ext cx="5964265" cy="1379220"/>
          </a:xfrm>
          <a:prstGeom prst="rect">
            <a:avLst/>
          </a:prstGeom>
          <a:noFill/>
          <a:ln/>
        </p:spPr>
        <p:txBody>
          <a:bodyPr wrap="square" lIns="0" tIns="0" rIns="0" bIns="0" rtlCol="0" anchor="t"/>
          <a:lstStyle/>
          <a:p>
            <a:pPr marL="0" indent="0" algn="just">
              <a:lnSpc>
                <a:spcPts val="2700"/>
              </a:lnSpc>
              <a:buNone/>
            </a:pPr>
            <a:r>
              <a:rPr lang="en-US" sz="1650" dirty="0">
                <a:solidFill>
                  <a:srgbClr val="2A2742"/>
                </a:solidFill>
                <a:latin typeface="Arimo" pitchFamily="34" charset="0"/>
                <a:ea typeface="Arimo" pitchFamily="34" charset="-122"/>
                <a:cs typeface="Arimo" pitchFamily="34" charset="-120"/>
              </a:rPr>
              <a:t>Traditional methods require extensive technical knowledge, multiple software tools, and significant time investment to transform raw data into actionable visualizations.</a:t>
            </a:r>
            <a:endParaRPr lang="en-US" sz="1650" dirty="0"/>
          </a:p>
        </p:txBody>
      </p:sp>
    </p:spTree>
    <p:extLst>
      <p:ext uri="{BB962C8B-B14F-4D97-AF65-F5344CB8AC3E}">
        <p14:creationId xmlns:p14="http://schemas.microsoft.com/office/powerpoint/2010/main" val="1962308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283A63FF-DDEC-EA2E-F835-E429BAFAC504}"/>
              </a:ext>
            </a:extLst>
          </p:cNvPr>
          <p:cNvSpPr/>
          <p:nvPr/>
        </p:nvSpPr>
        <p:spPr>
          <a:xfrm>
            <a:off x="579894" y="472785"/>
            <a:ext cx="11032212"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Common Pain Points in Data Visualization</a:t>
            </a:r>
            <a:endParaRPr lang="en-US" sz="4450" dirty="0"/>
          </a:p>
        </p:txBody>
      </p:sp>
      <p:sp>
        <p:nvSpPr>
          <p:cNvPr id="5" name="Shape 1">
            <a:extLst>
              <a:ext uri="{FF2B5EF4-FFF2-40B4-BE49-F238E27FC236}">
                <a16:creationId xmlns:a16="http://schemas.microsoft.com/office/drawing/2014/main" id="{8B28BEC2-B92C-1E16-A6A2-4C11AFC91F1D}"/>
              </a:ext>
            </a:extLst>
          </p:cNvPr>
          <p:cNvSpPr/>
          <p:nvPr/>
        </p:nvSpPr>
        <p:spPr>
          <a:xfrm>
            <a:off x="359076" y="1559623"/>
            <a:ext cx="5412138" cy="1869377"/>
          </a:xfrm>
          <a:prstGeom prst="roundRect">
            <a:avLst>
              <a:gd name="adj" fmla="val 4652"/>
            </a:avLst>
          </a:prstGeom>
          <a:solidFill>
            <a:srgbClr val="5E4CE6">
              <a:alpha val="50000"/>
            </a:srgbClr>
          </a:solidFill>
          <a:ln w="7620">
            <a:solidFill>
              <a:srgbClr val="7765FF"/>
            </a:solidFill>
            <a:prstDash val="solid"/>
          </a:ln>
        </p:spPr>
      </p:sp>
      <p:sp>
        <p:nvSpPr>
          <p:cNvPr id="6" name="Shape 1">
            <a:extLst>
              <a:ext uri="{FF2B5EF4-FFF2-40B4-BE49-F238E27FC236}">
                <a16:creationId xmlns:a16="http://schemas.microsoft.com/office/drawing/2014/main" id="{B2BF251F-27F0-B2D3-3BD0-FB7A82188230}"/>
              </a:ext>
            </a:extLst>
          </p:cNvPr>
          <p:cNvSpPr/>
          <p:nvPr/>
        </p:nvSpPr>
        <p:spPr>
          <a:xfrm>
            <a:off x="5992032" y="1544097"/>
            <a:ext cx="5412138" cy="1869377"/>
          </a:xfrm>
          <a:prstGeom prst="roundRect">
            <a:avLst>
              <a:gd name="adj" fmla="val 4652"/>
            </a:avLst>
          </a:prstGeom>
          <a:solidFill>
            <a:srgbClr val="5E4CE6">
              <a:alpha val="50000"/>
            </a:srgbClr>
          </a:solidFill>
          <a:ln w="7620">
            <a:solidFill>
              <a:srgbClr val="7765FF"/>
            </a:solidFill>
            <a:prstDash val="solid"/>
          </a:ln>
        </p:spPr>
      </p:sp>
      <p:sp>
        <p:nvSpPr>
          <p:cNvPr id="7" name="Shape 1">
            <a:extLst>
              <a:ext uri="{FF2B5EF4-FFF2-40B4-BE49-F238E27FC236}">
                <a16:creationId xmlns:a16="http://schemas.microsoft.com/office/drawing/2014/main" id="{257ABD7F-07B4-49C4-B3EE-77C8CB379D80}"/>
              </a:ext>
            </a:extLst>
          </p:cNvPr>
          <p:cNvSpPr/>
          <p:nvPr/>
        </p:nvSpPr>
        <p:spPr>
          <a:xfrm>
            <a:off x="359076" y="4185400"/>
            <a:ext cx="5412138" cy="1869377"/>
          </a:xfrm>
          <a:prstGeom prst="roundRect">
            <a:avLst>
              <a:gd name="adj" fmla="val 4652"/>
            </a:avLst>
          </a:prstGeom>
          <a:solidFill>
            <a:srgbClr val="5E4CE6">
              <a:alpha val="50000"/>
            </a:srgbClr>
          </a:solidFill>
          <a:ln w="7620">
            <a:solidFill>
              <a:srgbClr val="7765FF"/>
            </a:solidFill>
            <a:prstDash val="solid"/>
          </a:ln>
        </p:spPr>
      </p:sp>
      <p:sp>
        <p:nvSpPr>
          <p:cNvPr id="8" name="Shape 1">
            <a:extLst>
              <a:ext uri="{FF2B5EF4-FFF2-40B4-BE49-F238E27FC236}">
                <a16:creationId xmlns:a16="http://schemas.microsoft.com/office/drawing/2014/main" id="{1C39D44F-5273-83BF-4027-7752DB1576C9}"/>
              </a:ext>
            </a:extLst>
          </p:cNvPr>
          <p:cNvSpPr/>
          <p:nvPr/>
        </p:nvSpPr>
        <p:spPr>
          <a:xfrm>
            <a:off x="6012414" y="4185400"/>
            <a:ext cx="5412138" cy="1869377"/>
          </a:xfrm>
          <a:prstGeom prst="roundRect">
            <a:avLst>
              <a:gd name="adj" fmla="val 4652"/>
            </a:avLst>
          </a:prstGeom>
          <a:solidFill>
            <a:srgbClr val="5E4CE6">
              <a:alpha val="50000"/>
            </a:srgbClr>
          </a:solidFill>
          <a:ln w="7620">
            <a:solidFill>
              <a:srgbClr val="7765FF"/>
            </a:solidFill>
            <a:prstDash val="solid"/>
          </a:ln>
        </p:spPr>
      </p:sp>
      <p:sp>
        <p:nvSpPr>
          <p:cNvPr id="9" name="Text 2">
            <a:extLst>
              <a:ext uri="{FF2B5EF4-FFF2-40B4-BE49-F238E27FC236}">
                <a16:creationId xmlns:a16="http://schemas.microsoft.com/office/drawing/2014/main" id="{57B98766-B149-B0DD-7091-DCD537F21B29}"/>
              </a:ext>
            </a:extLst>
          </p:cNvPr>
          <p:cNvSpPr/>
          <p:nvPr/>
        </p:nvSpPr>
        <p:spPr>
          <a:xfrm>
            <a:off x="600276" y="1806554"/>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FFFFFF"/>
                </a:solidFill>
                <a:latin typeface="Outfit Extra Bold" pitchFamily="34" charset="0"/>
                <a:ea typeface="Outfit Extra Bold" pitchFamily="34" charset="-122"/>
                <a:cs typeface="Outfit Extra Bold" pitchFamily="34" charset="-120"/>
              </a:rPr>
              <a:t>Limited Accessibility</a:t>
            </a:r>
            <a:endParaRPr lang="en-US" sz="2000" dirty="0"/>
          </a:p>
        </p:txBody>
      </p:sp>
      <p:sp>
        <p:nvSpPr>
          <p:cNvPr id="10" name="Text 3">
            <a:extLst>
              <a:ext uri="{FF2B5EF4-FFF2-40B4-BE49-F238E27FC236}">
                <a16:creationId xmlns:a16="http://schemas.microsoft.com/office/drawing/2014/main" id="{D70BB331-28D8-7B57-FD73-9393C8F7C9EF}"/>
              </a:ext>
            </a:extLst>
          </p:cNvPr>
          <p:cNvSpPr/>
          <p:nvPr/>
        </p:nvSpPr>
        <p:spPr>
          <a:xfrm>
            <a:off x="600276" y="2169265"/>
            <a:ext cx="4929737" cy="1088708"/>
          </a:xfrm>
          <a:prstGeom prst="rect">
            <a:avLst/>
          </a:prstGeom>
          <a:noFill/>
          <a:ln/>
        </p:spPr>
        <p:txBody>
          <a:bodyPr wrap="square" lIns="0" tIns="0" rIns="0" bIns="0" rtlCol="0" anchor="t"/>
          <a:lstStyle/>
          <a:p>
            <a:pPr marL="0" indent="0" algn="l">
              <a:lnSpc>
                <a:spcPts val="2850"/>
              </a:lnSpc>
              <a:buNone/>
            </a:pPr>
            <a:r>
              <a:rPr lang="en-US" sz="1600" dirty="0">
                <a:solidFill>
                  <a:srgbClr val="FFFFFF"/>
                </a:solidFill>
                <a:latin typeface="Arimo" pitchFamily="34" charset="0"/>
                <a:ea typeface="Arimo" pitchFamily="34" charset="-122"/>
                <a:cs typeface="Arimo" pitchFamily="34" charset="-120"/>
              </a:rPr>
              <a:t>Complex tools require specialized training and technical expertise that most users don't possess, creating barriers to effective data analysis</a:t>
            </a:r>
            <a:r>
              <a:rPr lang="en-US" sz="1750" dirty="0">
                <a:solidFill>
                  <a:srgbClr val="FFFFFF"/>
                </a:solidFill>
                <a:latin typeface="Arimo" pitchFamily="34" charset="0"/>
                <a:ea typeface="Arimo" pitchFamily="34" charset="-122"/>
                <a:cs typeface="Arimo" pitchFamily="34" charset="-120"/>
              </a:rPr>
              <a:t>.</a:t>
            </a:r>
            <a:endParaRPr lang="en-US" sz="1750" dirty="0"/>
          </a:p>
        </p:txBody>
      </p:sp>
      <p:sp>
        <p:nvSpPr>
          <p:cNvPr id="11" name="Text 5">
            <a:extLst>
              <a:ext uri="{FF2B5EF4-FFF2-40B4-BE49-F238E27FC236}">
                <a16:creationId xmlns:a16="http://schemas.microsoft.com/office/drawing/2014/main" id="{F8D15B7B-DB1D-6188-4BB3-83D71D7376CD}"/>
              </a:ext>
            </a:extLst>
          </p:cNvPr>
          <p:cNvSpPr/>
          <p:nvPr/>
        </p:nvSpPr>
        <p:spPr>
          <a:xfrm>
            <a:off x="6199968" y="1739293"/>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FFFFFF"/>
                </a:solidFill>
                <a:latin typeface="Outfit Extra Bold" pitchFamily="34" charset="0"/>
                <a:ea typeface="Outfit Extra Bold" pitchFamily="34" charset="-122"/>
                <a:cs typeface="Outfit Extra Bold" pitchFamily="34" charset="-120"/>
              </a:rPr>
              <a:t>Time Inefficiency</a:t>
            </a:r>
            <a:endParaRPr lang="en-US" sz="2000" dirty="0"/>
          </a:p>
        </p:txBody>
      </p:sp>
      <p:sp>
        <p:nvSpPr>
          <p:cNvPr id="12" name="Text 6">
            <a:extLst>
              <a:ext uri="{FF2B5EF4-FFF2-40B4-BE49-F238E27FC236}">
                <a16:creationId xmlns:a16="http://schemas.microsoft.com/office/drawing/2014/main" id="{BAD297E5-629B-B653-E720-EBBB92C8DFB9}"/>
              </a:ext>
            </a:extLst>
          </p:cNvPr>
          <p:cNvSpPr/>
          <p:nvPr/>
        </p:nvSpPr>
        <p:spPr>
          <a:xfrm>
            <a:off x="6199968" y="2169265"/>
            <a:ext cx="4927815" cy="1088708"/>
          </a:xfrm>
          <a:prstGeom prst="rect">
            <a:avLst/>
          </a:prstGeom>
          <a:noFill/>
          <a:ln/>
        </p:spPr>
        <p:txBody>
          <a:bodyPr wrap="square" lIns="0" tIns="0" rIns="0" bIns="0" rtlCol="0" anchor="t"/>
          <a:lstStyle/>
          <a:p>
            <a:pPr marL="0" indent="0" algn="l">
              <a:lnSpc>
                <a:spcPts val="2850"/>
              </a:lnSpc>
              <a:buNone/>
            </a:pPr>
            <a:r>
              <a:rPr lang="en-US" sz="1600" dirty="0">
                <a:solidFill>
                  <a:srgbClr val="FFFFFF"/>
                </a:solidFill>
                <a:latin typeface="Arimo" pitchFamily="34" charset="0"/>
                <a:ea typeface="Arimo" pitchFamily="34" charset="-122"/>
                <a:cs typeface="Arimo" pitchFamily="34" charset="-120"/>
              </a:rPr>
              <a:t>Manual chart creation and data manipulation consumes hours that could be spent on strategic analysis and decision-making.</a:t>
            </a:r>
            <a:endParaRPr lang="en-US" sz="1600" dirty="0"/>
          </a:p>
        </p:txBody>
      </p:sp>
      <p:sp>
        <p:nvSpPr>
          <p:cNvPr id="13" name="Text 8">
            <a:extLst>
              <a:ext uri="{FF2B5EF4-FFF2-40B4-BE49-F238E27FC236}">
                <a16:creationId xmlns:a16="http://schemas.microsoft.com/office/drawing/2014/main" id="{28CBF864-924E-F961-6869-B5B3FD4DCA31}"/>
              </a:ext>
            </a:extLst>
          </p:cNvPr>
          <p:cNvSpPr/>
          <p:nvPr/>
        </p:nvSpPr>
        <p:spPr>
          <a:xfrm>
            <a:off x="600276" y="4408414"/>
            <a:ext cx="3004899" cy="354330"/>
          </a:xfrm>
          <a:prstGeom prst="rect">
            <a:avLst/>
          </a:prstGeom>
          <a:noFill/>
          <a:ln/>
        </p:spPr>
        <p:txBody>
          <a:bodyPr wrap="none" lIns="0" tIns="0" rIns="0" bIns="0" rtlCol="0" anchor="t"/>
          <a:lstStyle/>
          <a:p>
            <a:pPr marL="0" indent="0" algn="l">
              <a:lnSpc>
                <a:spcPts val="2750"/>
              </a:lnSpc>
              <a:buNone/>
            </a:pPr>
            <a:r>
              <a:rPr lang="en-US" sz="2000" b="1" dirty="0">
                <a:solidFill>
                  <a:srgbClr val="FFFFFF"/>
                </a:solidFill>
                <a:latin typeface="Outfit Extra Bold" pitchFamily="34" charset="0"/>
                <a:ea typeface="Outfit Extra Bold" pitchFamily="34" charset="-122"/>
                <a:cs typeface="Outfit Extra Bold" pitchFamily="34" charset="-120"/>
              </a:rPr>
              <a:t>Fragmented Workflow</a:t>
            </a:r>
            <a:endParaRPr lang="en-US" sz="2000" dirty="0"/>
          </a:p>
        </p:txBody>
      </p:sp>
      <p:sp>
        <p:nvSpPr>
          <p:cNvPr id="14" name="Text 9">
            <a:extLst>
              <a:ext uri="{FF2B5EF4-FFF2-40B4-BE49-F238E27FC236}">
                <a16:creationId xmlns:a16="http://schemas.microsoft.com/office/drawing/2014/main" id="{6DDF0EC7-0E03-EFC4-A0DC-7DCC8EDA945F}"/>
              </a:ext>
            </a:extLst>
          </p:cNvPr>
          <p:cNvSpPr/>
          <p:nvPr/>
        </p:nvSpPr>
        <p:spPr>
          <a:xfrm>
            <a:off x="579894" y="4769549"/>
            <a:ext cx="4950119" cy="1088708"/>
          </a:xfrm>
          <a:prstGeom prst="rect">
            <a:avLst/>
          </a:prstGeom>
          <a:noFill/>
          <a:ln/>
        </p:spPr>
        <p:txBody>
          <a:bodyPr wrap="square" lIns="0" tIns="0" rIns="0" bIns="0" rtlCol="0" anchor="t"/>
          <a:lstStyle/>
          <a:p>
            <a:pPr marL="0" indent="0" algn="l">
              <a:lnSpc>
                <a:spcPts val="2850"/>
              </a:lnSpc>
              <a:buNone/>
            </a:pPr>
            <a:r>
              <a:rPr lang="en-US" sz="1600" dirty="0">
                <a:solidFill>
                  <a:srgbClr val="FFFFFF"/>
                </a:solidFill>
                <a:latin typeface="Arimo" pitchFamily="34" charset="0"/>
                <a:ea typeface="Arimo" pitchFamily="34" charset="-122"/>
                <a:cs typeface="Arimo" pitchFamily="34" charset="-120"/>
              </a:rPr>
              <a:t>Switching between multiple applications disrupts productivity and increases error risk, slowing down the entire analysis process.</a:t>
            </a:r>
            <a:endParaRPr lang="en-US" sz="1600" dirty="0"/>
          </a:p>
        </p:txBody>
      </p:sp>
      <p:sp>
        <p:nvSpPr>
          <p:cNvPr id="15" name="Text 11">
            <a:extLst>
              <a:ext uri="{FF2B5EF4-FFF2-40B4-BE49-F238E27FC236}">
                <a16:creationId xmlns:a16="http://schemas.microsoft.com/office/drawing/2014/main" id="{02889E56-D012-86E2-E4AD-574EB1C2FC94}"/>
              </a:ext>
            </a:extLst>
          </p:cNvPr>
          <p:cNvSpPr/>
          <p:nvPr/>
        </p:nvSpPr>
        <p:spPr>
          <a:xfrm>
            <a:off x="6199968" y="4408414"/>
            <a:ext cx="2919651" cy="354330"/>
          </a:xfrm>
          <a:prstGeom prst="rect">
            <a:avLst/>
          </a:prstGeom>
          <a:noFill/>
          <a:ln/>
        </p:spPr>
        <p:txBody>
          <a:bodyPr wrap="none" lIns="0" tIns="0" rIns="0" bIns="0" rtlCol="0" anchor="t"/>
          <a:lstStyle/>
          <a:p>
            <a:pPr marL="0" indent="0" algn="l">
              <a:lnSpc>
                <a:spcPts val="2750"/>
              </a:lnSpc>
              <a:buNone/>
            </a:pPr>
            <a:r>
              <a:rPr lang="en-US" sz="2000" b="1" dirty="0">
                <a:solidFill>
                  <a:srgbClr val="FFFFFF"/>
                </a:solidFill>
                <a:latin typeface="Outfit Extra Bold" pitchFamily="34" charset="0"/>
                <a:ea typeface="Outfit Extra Bold" pitchFamily="34" charset="-122"/>
                <a:cs typeface="Outfit Extra Bold" pitchFamily="34" charset="-120"/>
              </a:rPr>
              <a:t>No Historical Tracking</a:t>
            </a:r>
            <a:endParaRPr lang="en-US" sz="2000" dirty="0"/>
          </a:p>
        </p:txBody>
      </p:sp>
      <p:sp>
        <p:nvSpPr>
          <p:cNvPr id="16" name="Text 12">
            <a:extLst>
              <a:ext uri="{FF2B5EF4-FFF2-40B4-BE49-F238E27FC236}">
                <a16:creationId xmlns:a16="http://schemas.microsoft.com/office/drawing/2014/main" id="{014BDC4A-3D30-3A6B-7507-CBF878019C68}"/>
              </a:ext>
            </a:extLst>
          </p:cNvPr>
          <p:cNvSpPr/>
          <p:nvPr/>
        </p:nvSpPr>
        <p:spPr>
          <a:xfrm>
            <a:off x="6157993" y="4769549"/>
            <a:ext cx="4969790" cy="1088708"/>
          </a:xfrm>
          <a:prstGeom prst="rect">
            <a:avLst/>
          </a:prstGeom>
          <a:noFill/>
          <a:ln/>
        </p:spPr>
        <p:txBody>
          <a:bodyPr wrap="square" lIns="0" tIns="0" rIns="0" bIns="0" rtlCol="0" anchor="t"/>
          <a:lstStyle/>
          <a:p>
            <a:pPr marL="0" indent="0" algn="l">
              <a:lnSpc>
                <a:spcPts val="2850"/>
              </a:lnSpc>
              <a:buNone/>
            </a:pPr>
            <a:r>
              <a:rPr lang="en-US" sz="1600" dirty="0">
                <a:solidFill>
                  <a:srgbClr val="FFFFFF"/>
                </a:solidFill>
                <a:latin typeface="Arimo" pitchFamily="34" charset="0"/>
                <a:ea typeface="Arimo" pitchFamily="34" charset="-122"/>
                <a:cs typeface="Arimo" pitchFamily="34" charset="-120"/>
              </a:rPr>
              <a:t>Previous analyses are lost or scattered across different files with no centralized history, making it impossible to track insights over time.</a:t>
            </a:r>
            <a:endParaRPr lang="en-US" sz="1600" dirty="0"/>
          </a:p>
        </p:txBody>
      </p:sp>
    </p:spTree>
    <p:extLst>
      <p:ext uri="{BB962C8B-B14F-4D97-AF65-F5344CB8AC3E}">
        <p14:creationId xmlns:p14="http://schemas.microsoft.com/office/powerpoint/2010/main" val="345816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A5CEAC41-185D-51DE-A82E-1EDB79983518}"/>
              </a:ext>
            </a:extLst>
          </p:cNvPr>
          <p:cNvPicPr>
            <a:picLocks noChangeAspect="1"/>
          </p:cNvPicPr>
          <p:nvPr/>
        </p:nvPicPr>
        <p:blipFill>
          <a:blip r:embed="rId2"/>
          <a:stretch>
            <a:fillRect/>
          </a:stretch>
        </p:blipFill>
        <p:spPr>
          <a:xfrm>
            <a:off x="1" y="1"/>
            <a:ext cx="4587498" cy="6858000"/>
          </a:xfrm>
          <a:prstGeom prst="rect">
            <a:avLst/>
          </a:prstGeom>
        </p:spPr>
      </p:pic>
      <p:sp>
        <p:nvSpPr>
          <p:cNvPr id="5" name="Text 0">
            <a:extLst>
              <a:ext uri="{FF2B5EF4-FFF2-40B4-BE49-F238E27FC236}">
                <a16:creationId xmlns:a16="http://schemas.microsoft.com/office/drawing/2014/main" id="{DC3CB100-F161-23D4-B48C-CA059058FF6A}"/>
              </a:ext>
            </a:extLst>
          </p:cNvPr>
          <p:cNvSpPr/>
          <p:nvPr/>
        </p:nvSpPr>
        <p:spPr>
          <a:xfrm>
            <a:off x="5019707" y="557727"/>
            <a:ext cx="7172292" cy="1408509"/>
          </a:xfrm>
          <a:prstGeom prst="rect">
            <a:avLst/>
          </a:prstGeom>
          <a:noFill/>
          <a:ln/>
        </p:spPr>
        <p:txBody>
          <a:bodyPr wrap="square" lIns="0" tIns="0" rIns="0" bIns="0" rtlCol="0" anchor="t"/>
          <a:lstStyle/>
          <a:p>
            <a:pPr marL="0" indent="0" algn="l">
              <a:lnSpc>
                <a:spcPts val="5500"/>
              </a:lnSpc>
              <a:buNone/>
            </a:pPr>
            <a:r>
              <a:rPr lang="en-US" sz="4000" b="1" dirty="0">
                <a:solidFill>
                  <a:srgbClr val="231971"/>
                </a:solidFill>
                <a:latin typeface="Outfit Extra Bold" pitchFamily="34" charset="0"/>
                <a:ea typeface="Outfit Extra Bold" pitchFamily="34" charset="-122"/>
                <a:cs typeface="Outfit Extra Bold" pitchFamily="34" charset="-120"/>
              </a:rPr>
              <a:t>Effortless File Upload and Management</a:t>
            </a:r>
            <a:endParaRPr lang="en-US" sz="4000" dirty="0"/>
          </a:p>
        </p:txBody>
      </p:sp>
      <p:sp>
        <p:nvSpPr>
          <p:cNvPr id="6" name="Text 2">
            <a:extLst>
              <a:ext uri="{FF2B5EF4-FFF2-40B4-BE49-F238E27FC236}">
                <a16:creationId xmlns:a16="http://schemas.microsoft.com/office/drawing/2014/main" id="{59A53F9A-32BD-DF4A-E470-8450369743E8}"/>
              </a:ext>
            </a:extLst>
          </p:cNvPr>
          <p:cNvSpPr/>
          <p:nvPr/>
        </p:nvSpPr>
        <p:spPr>
          <a:xfrm>
            <a:off x="5019707" y="2219554"/>
            <a:ext cx="3743325" cy="422434"/>
          </a:xfrm>
          <a:prstGeom prst="rect">
            <a:avLst/>
          </a:prstGeom>
          <a:noFill/>
          <a:ln/>
        </p:spPr>
        <p:txBody>
          <a:bodyPr wrap="none" lIns="0" tIns="0" rIns="0" bIns="0" rtlCol="0" anchor="t"/>
          <a:lstStyle/>
          <a:p>
            <a:pPr marL="0" indent="0" algn="l">
              <a:lnSpc>
                <a:spcPts val="3300"/>
              </a:lnSpc>
              <a:buNone/>
            </a:pPr>
            <a:r>
              <a:rPr lang="en-US" sz="2650" b="1" dirty="0">
                <a:solidFill>
                  <a:srgbClr val="231971"/>
                </a:solidFill>
                <a:latin typeface="Outfit Extra Bold" pitchFamily="34" charset="0"/>
                <a:ea typeface="Outfit Extra Bold" pitchFamily="34" charset="-122"/>
                <a:cs typeface="Outfit Extra Bold" pitchFamily="34" charset="-120"/>
              </a:rPr>
              <a:t>Universal Excel Support</a:t>
            </a:r>
            <a:endParaRPr lang="en-US" sz="2650" dirty="0"/>
          </a:p>
        </p:txBody>
      </p:sp>
      <p:sp>
        <p:nvSpPr>
          <p:cNvPr id="7" name="Text 3">
            <a:extLst>
              <a:ext uri="{FF2B5EF4-FFF2-40B4-BE49-F238E27FC236}">
                <a16:creationId xmlns:a16="http://schemas.microsoft.com/office/drawing/2014/main" id="{92A02D11-F41A-B7C0-3B71-CB79ABCAF56C}"/>
              </a:ext>
            </a:extLst>
          </p:cNvPr>
          <p:cNvSpPr/>
          <p:nvPr/>
        </p:nvSpPr>
        <p:spPr>
          <a:xfrm>
            <a:off x="5019707" y="2895306"/>
            <a:ext cx="6325052" cy="1802606"/>
          </a:xfrm>
          <a:prstGeom prst="rect">
            <a:avLst/>
          </a:prstGeom>
          <a:noFill/>
          <a:ln/>
        </p:spPr>
        <p:txBody>
          <a:bodyPr wrap="square" lIns="0" tIns="0" rIns="0" bIns="0" rtlCol="0" anchor="t"/>
          <a:lstStyle/>
          <a:p>
            <a:pPr marL="0" indent="0" algn="just">
              <a:lnSpc>
                <a:spcPts val="2800"/>
              </a:lnSpc>
              <a:buNone/>
            </a:pPr>
            <a:r>
              <a:rPr lang="en-US" sz="1750" dirty="0">
                <a:solidFill>
                  <a:srgbClr val="2A2742"/>
                </a:solidFill>
                <a:latin typeface="Arimo" pitchFamily="34" charset="0"/>
                <a:ea typeface="Arimo" pitchFamily="34" charset="-122"/>
                <a:cs typeface="Arimo" pitchFamily="34" charset="-120"/>
              </a:rPr>
              <a:t>Upload any Excel file format (.xls or .xlsx) with a simple drag-and-drop interface. Our platform automatically processes your data, identifying column headers and data types to prepare for instant analysis.</a:t>
            </a:r>
            <a:endParaRPr lang="en-US" sz="1750" dirty="0"/>
          </a:p>
        </p:txBody>
      </p:sp>
      <p:sp>
        <p:nvSpPr>
          <p:cNvPr id="8" name="Text 4">
            <a:extLst>
              <a:ext uri="{FF2B5EF4-FFF2-40B4-BE49-F238E27FC236}">
                <a16:creationId xmlns:a16="http://schemas.microsoft.com/office/drawing/2014/main" id="{8E501DBC-993C-C634-5AF7-4E85B7E0478F}"/>
              </a:ext>
            </a:extLst>
          </p:cNvPr>
          <p:cNvSpPr/>
          <p:nvPr/>
        </p:nvSpPr>
        <p:spPr>
          <a:xfrm>
            <a:off x="5019707" y="4697912"/>
            <a:ext cx="6433540" cy="2163128"/>
          </a:xfrm>
          <a:prstGeom prst="rect">
            <a:avLst/>
          </a:prstGeom>
          <a:noFill/>
          <a:ln/>
        </p:spPr>
        <p:txBody>
          <a:bodyPr wrap="square" lIns="0" tIns="0" rIns="0" bIns="0" rtlCol="0" anchor="t"/>
          <a:lstStyle/>
          <a:p>
            <a:pPr marL="0" indent="0" algn="just">
              <a:lnSpc>
                <a:spcPts val="2800"/>
              </a:lnSpc>
              <a:buNone/>
            </a:pPr>
            <a:r>
              <a:rPr lang="en-US" sz="1750" dirty="0">
                <a:solidFill>
                  <a:srgbClr val="2A2742"/>
                </a:solidFill>
                <a:latin typeface="Arimo" pitchFamily="34" charset="0"/>
                <a:ea typeface="Arimo" pitchFamily="34" charset="-122"/>
                <a:cs typeface="Arimo" pitchFamily="34" charset="-120"/>
              </a:rPr>
              <a:t>Files are securely stored in the cloud with automatic backup, ensuring your data is always accessible and protected. Support for files up to 100MB means even your largest spreadsheets are handled effortlessly.</a:t>
            </a:r>
            <a:endParaRPr lang="en-US" sz="1750" dirty="0"/>
          </a:p>
        </p:txBody>
      </p:sp>
    </p:spTree>
    <p:extLst>
      <p:ext uri="{BB962C8B-B14F-4D97-AF65-F5344CB8AC3E}">
        <p14:creationId xmlns:p14="http://schemas.microsoft.com/office/powerpoint/2010/main" val="4122434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9E35168F-0555-7C5B-A162-8EA79C90B1EB}"/>
              </a:ext>
            </a:extLst>
          </p:cNvPr>
          <p:cNvSpPr/>
          <p:nvPr/>
        </p:nvSpPr>
        <p:spPr>
          <a:xfrm>
            <a:off x="658877" y="1999411"/>
            <a:ext cx="9474473" cy="708779"/>
          </a:xfrm>
          <a:prstGeom prst="rect">
            <a:avLst/>
          </a:prstGeom>
          <a:noFill/>
          <a:ln/>
        </p:spPr>
        <p:txBody>
          <a:bodyPr wrap="none" lIns="0" tIns="0" rIns="0" bIns="0" rtlCol="0" anchor="t"/>
          <a:lstStyle/>
          <a:p>
            <a:pPr marL="0" indent="0" algn="l">
              <a:lnSpc>
                <a:spcPts val="5550"/>
              </a:lnSpc>
              <a:buNone/>
            </a:pPr>
            <a:r>
              <a:rPr lang="en-US" sz="4000" b="1" dirty="0">
                <a:solidFill>
                  <a:srgbClr val="231971"/>
                </a:solidFill>
                <a:latin typeface="Outfit Extra Bold" pitchFamily="34" charset="0"/>
                <a:ea typeface="Outfit Extra Bold" pitchFamily="34" charset="-122"/>
                <a:cs typeface="Outfit Extra Bold" pitchFamily="34" charset="-120"/>
              </a:rPr>
              <a:t>Interactive 2D and 3D Visualization</a:t>
            </a:r>
            <a:endParaRPr lang="en-US" sz="4000" dirty="0"/>
          </a:p>
        </p:txBody>
      </p:sp>
      <p:sp>
        <p:nvSpPr>
          <p:cNvPr id="5" name="Text 1">
            <a:extLst>
              <a:ext uri="{FF2B5EF4-FFF2-40B4-BE49-F238E27FC236}">
                <a16:creationId xmlns:a16="http://schemas.microsoft.com/office/drawing/2014/main" id="{C4860CED-E74A-BBFC-559C-75B21817DC40}"/>
              </a:ext>
            </a:extLst>
          </p:cNvPr>
          <p:cNvSpPr/>
          <p:nvPr/>
        </p:nvSpPr>
        <p:spPr>
          <a:xfrm>
            <a:off x="658877" y="3251835"/>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2A2742"/>
                </a:solidFill>
                <a:latin typeface="Outfit Extra Bold" pitchFamily="34" charset="0"/>
                <a:ea typeface="Outfit Extra Bold" pitchFamily="34" charset="-122"/>
                <a:cs typeface="Outfit Extra Bold" pitchFamily="34" charset="-120"/>
              </a:rPr>
              <a:t>Dynamic 2D Charts</a:t>
            </a:r>
            <a:endParaRPr lang="en-US" sz="2000" dirty="0"/>
          </a:p>
        </p:txBody>
      </p:sp>
      <p:sp>
        <p:nvSpPr>
          <p:cNvPr id="6" name="Text 2">
            <a:extLst>
              <a:ext uri="{FF2B5EF4-FFF2-40B4-BE49-F238E27FC236}">
                <a16:creationId xmlns:a16="http://schemas.microsoft.com/office/drawing/2014/main" id="{D0849F22-9ADF-285F-0F2A-2E8127FCE8CD}"/>
              </a:ext>
            </a:extLst>
          </p:cNvPr>
          <p:cNvSpPr/>
          <p:nvPr/>
        </p:nvSpPr>
        <p:spPr>
          <a:xfrm>
            <a:off x="658877" y="3790047"/>
            <a:ext cx="3388467" cy="1451610"/>
          </a:xfrm>
          <a:prstGeom prst="rect">
            <a:avLst/>
          </a:prstGeom>
          <a:noFill/>
          <a:ln/>
        </p:spPr>
        <p:txBody>
          <a:bodyPr wrap="square" lIns="0" tIns="0" rIns="0" bIns="0" rtlCol="0" anchor="t"/>
          <a:lstStyle/>
          <a:p>
            <a:pPr marL="0" indent="0">
              <a:lnSpc>
                <a:spcPts val="2850"/>
              </a:lnSpc>
              <a:buNone/>
            </a:pPr>
            <a:r>
              <a:rPr lang="en-US" sz="1600" dirty="0">
                <a:solidFill>
                  <a:srgbClr val="2A2742"/>
                </a:solidFill>
                <a:latin typeface="Arimo" pitchFamily="34" charset="0"/>
                <a:ea typeface="Arimo" pitchFamily="34" charset="-122"/>
                <a:cs typeface="Arimo" pitchFamily="34" charset="-120"/>
              </a:rPr>
              <a:t>Create stunning bar charts, line graphs, scatter plots, and pie charts with customizable colors, labels, and legends that bring your data to life</a:t>
            </a:r>
            <a:r>
              <a:rPr lang="en-US" sz="1700" dirty="0">
                <a:solidFill>
                  <a:srgbClr val="2A2742"/>
                </a:solidFill>
                <a:latin typeface="Arimo" pitchFamily="34" charset="0"/>
                <a:ea typeface="Arimo" pitchFamily="34" charset="-122"/>
                <a:cs typeface="Arimo" pitchFamily="34" charset="-120"/>
              </a:rPr>
              <a:t>.</a:t>
            </a:r>
            <a:endParaRPr lang="en-US" sz="1700" dirty="0"/>
          </a:p>
        </p:txBody>
      </p:sp>
      <p:sp>
        <p:nvSpPr>
          <p:cNvPr id="7" name="Text 3">
            <a:extLst>
              <a:ext uri="{FF2B5EF4-FFF2-40B4-BE49-F238E27FC236}">
                <a16:creationId xmlns:a16="http://schemas.microsoft.com/office/drawing/2014/main" id="{42A1DC9D-928D-1773-BCAC-2D94F533E6B9}"/>
              </a:ext>
            </a:extLst>
          </p:cNvPr>
          <p:cNvSpPr/>
          <p:nvPr/>
        </p:nvSpPr>
        <p:spPr>
          <a:xfrm>
            <a:off x="4588192" y="3251835"/>
            <a:ext cx="3015615" cy="354330"/>
          </a:xfrm>
          <a:prstGeom prst="rect">
            <a:avLst/>
          </a:prstGeom>
          <a:noFill/>
          <a:ln/>
        </p:spPr>
        <p:txBody>
          <a:bodyPr wrap="none" lIns="0" tIns="0" rIns="0" bIns="0" rtlCol="0" anchor="t"/>
          <a:lstStyle/>
          <a:p>
            <a:pPr marL="0" indent="0" algn="l">
              <a:lnSpc>
                <a:spcPts val="2750"/>
              </a:lnSpc>
              <a:buNone/>
            </a:pPr>
            <a:r>
              <a:rPr lang="en-US" sz="2000" b="1" dirty="0">
                <a:solidFill>
                  <a:srgbClr val="2A2742"/>
                </a:solidFill>
                <a:latin typeface="Outfit Extra Bold" pitchFamily="34" charset="0"/>
                <a:ea typeface="Outfit Extra Bold" pitchFamily="34" charset="-122"/>
                <a:cs typeface="Outfit Extra Bold" pitchFamily="34" charset="-120"/>
              </a:rPr>
              <a:t>Advanced 3D Graphics</a:t>
            </a:r>
            <a:endParaRPr lang="en-US" sz="2000" dirty="0"/>
          </a:p>
        </p:txBody>
      </p:sp>
      <p:sp>
        <p:nvSpPr>
          <p:cNvPr id="8" name="Text 4">
            <a:extLst>
              <a:ext uri="{FF2B5EF4-FFF2-40B4-BE49-F238E27FC236}">
                <a16:creationId xmlns:a16="http://schemas.microsoft.com/office/drawing/2014/main" id="{36AC262B-A379-A0B6-3E98-1096204B30AB}"/>
              </a:ext>
            </a:extLst>
          </p:cNvPr>
          <p:cNvSpPr/>
          <p:nvPr/>
        </p:nvSpPr>
        <p:spPr>
          <a:xfrm>
            <a:off x="4221891" y="3790047"/>
            <a:ext cx="3748215" cy="1451610"/>
          </a:xfrm>
          <a:prstGeom prst="rect">
            <a:avLst/>
          </a:prstGeom>
          <a:noFill/>
          <a:ln/>
        </p:spPr>
        <p:txBody>
          <a:bodyPr wrap="square" lIns="0" tIns="0" rIns="0" bIns="0" rtlCol="0" anchor="t"/>
          <a:lstStyle/>
          <a:p>
            <a:pPr marL="0" indent="0" algn="l">
              <a:lnSpc>
                <a:spcPts val="2850"/>
              </a:lnSpc>
              <a:buNone/>
            </a:pPr>
            <a:r>
              <a:rPr lang="en-US" sz="1600" dirty="0">
                <a:solidFill>
                  <a:srgbClr val="2A2742"/>
                </a:solidFill>
                <a:latin typeface="Arimo" pitchFamily="34" charset="0"/>
                <a:ea typeface="Arimo" pitchFamily="34" charset="-122"/>
                <a:cs typeface="Arimo" pitchFamily="34" charset="-120"/>
              </a:rPr>
              <a:t>Explore your data from every angle with interactive 3D visualizations that reveal hidden patterns and relationships in your datasets.</a:t>
            </a:r>
            <a:endParaRPr lang="en-US" sz="1600" dirty="0"/>
          </a:p>
        </p:txBody>
      </p:sp>
      <p:sp>
        <p:nvSpPr>
          <p:cNvPr id="9" name="Text 5">
            <a:extLst>
              <a:ext uri="{FF2B5EF4-FFF2-40B4-BE49-F238E27FC236}">
                <a16:creationId xmlns:a16="http://schemas.microsoft.com/office/drawing/2014/main" id="{0CED5DF2-8C3A-CD31-6002-5956FB397A4B}"/>
              </a:ext>
            </a:extLst>
          </p:cNvPr>
          <p:cNvSpPr/>
          <p:nvPr/>
        </p:nvSpPr>
        <p:spPr>
          <a:xfrm>
            <a:off x="8433812" y="3251835"/>
            <a:ext cx="2901791" cy="354330"/>
          </a:xfrm>
          <a:prstGeom prst="rect">
            <a:avLst/>
          </a:prstGeom>
          <a:noFill/>
          <a:ln/>
        </p:spPr>
        <p:txBody>
          <a:bodyPr wrap="none" lIns="0" tIns="0" rIns="0" bIns="0" rtlCol="0" anchor="t"/>
          <a:lstStyle/>
          <a:p>
            <a:pPr marL="0" indent="0" algn="l">
              <a:lnSpc>
                <a:spcPts val="2750"/>
              </a:lnSpc>
              <a:buNone/>
            </a:pPr>
            <a:r>
              <a:rPr lang="en-US" sz="2000" b="1" dirty="0">
                <a:solidFill>
                  <a:srgbClr val="2A2742"/>
                </a:solidFill>
                <a:latin typeface="Outfit Extra Bold" pitchFamily="34" charset="0"/>
                <a:ea typeface="Outfit Extra Bold" pitchFamily="34" charset="-122"/>
                <a:cs typeface="Outfit Extra Bold" pitchFamily="34" charset="-120"/>
              </a:rPr>
              <a:t>Custom Axis S</a:t>
            </a:r>
            <a:r>
              <a:rPr lang="en-US" sz="2200" b="1" dirty="0">
                <a:solidFill>
                  <a:srgbClr val="2A2742"/>
                </a:solidFill>
                <a:latin typeface="Outfit Extra Bold" pitchFamily="34" charset="0"/>
                <a:ea typeface="Outfit Extra Bold" pitchFamily="34" charset="-122"/>
                <a:cs typeface="Outfit Extra Bold" pitchFamily="34" charset="-120"/>
              </a:rPr>
              <a:t>election</a:t>
            </a:r>
            <a:endParaRPr lang="en-US" sz="2200" dirty="0"/>
          </a:p>
        </p:txBody>
      </p:sp>
      <p:sp>
        <p:nvSpPr>
          <p:cNvPr id="10" name="Text 6">
            <a:extLst>
              <a:ext uri="{FF2B5EF4-FFF2-40B4-BE49-F238E27FC236}">
                <a16:creationId xmlns:a16="http://schemas.microsoft.com/office/drawing/2014/main" id="{0E66B052-5534-F8E2-EA4D-56285394D64D}"/>
              </a:ext>
            </a:extLst>
          </p:cNvPr>
          <p:cNvSpPr/>
          <p:nvPr/>
        </p:nvSpPr>
        <p:spPr>
          <a:xfrm>
            <a:off x="8259242" y="3757602"/>
            <a:ext cx="3748215" cy="1451610"/>
          </a:xfrm>
          <a:prstGeom prst="rect">
            <a:avLst/>
          </a:prstGeom>
          <a:noFill/>
          <a:ln/>
        </p:spPr>
        <p:txBody>
          <a:bodyPr wrap="square" lIns="0" tIns="0" rIns="0" bIns="0" rtlCol="0" anchor="t"/>
          <a:lstStyle/>
          <a:p>
            <a:pPr marL="0" indent="0" algn="l">
              <a:lnSpc>
                <a:spcPts val="2850"/>
              </a:lnSpc>
              <a:buNone/>
            </a:pPr>
            <a:r>
              <a:rPr lang="en-US" sz="1600" dirty="0">
                <a:solidFill>
                  <a:srgbClr val="2A2742"/>
                </a:solidFill>
                <a:latin typeface="Arimo" pitchFamily="34" charset="0"/>
                <a:ea typeface="Arimo" pitchFamily="34" charset="-122"/>
                <a:cs typeface="Arimo" pitchFamily="34" charset="-120"/>
              </a:rPr>
              <a:t>Simply select any column headers as X and Y axes, choose your preferred chart type, and generate professional graphs instantly with zero coding required.</a:t>
            </a:r>
            <a:endParaRPr lang="en-US" sz="1600" dirty="0"/>
          </a:p>
        </p:txBody>
      </p:sp>
    </p:spTree>
    <p:extLst>
      <p:ext uri="{BB962C8B-B14F-4D97-AF65-F5344CB8AC3E}">
        <p14:creationId xmlns:p14="http://schemas.microsoft.com/office/powerpoint/2010/main" val="58714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18DCBF4F-4A8C-67B9-268E-D65EAC19D330}"/>
              </a:ext>
            </a:extLst>
          </p:cNvPr>
          <p:cNvSpPr/>
          <p:nvPr/>
        </p:nvSpPr>
        <p:spPr>
          <a:xfrm>
            <a:off x="4391430" y="156210"/>
            <a:ext cx="4692609" cy="863121"/>
          </a:xfrm>
          <a:prstGeom prst="rect">
            <a:avLst/>
          </a:prstGeom>
          <a:noFill/>
          <a:ln/>
        </p:spPr>
        <p:txBody>
          <a:bodyPr wrap="square" lIns="0" tIns="0" rIns="0" bIns="0" rtlCol="0" anchor="t"/>
          <a:lstStyle/>
          <a:p>
            <a:pPr marL="0" indent="0" algn="l">
              <a:lnSpc>
                <a:spcPts val="5550"/>
              </a:lnSpc>
              <a:buNone/>
            </a:pPr>
            <a:r>
              <a:rPr lang="en-US" sz="3600" b="1" dirty="0">
                <a:solidFill>
                  <a:srgbClr val="231971"/>
                </a:solidFill>
                <a:latin typeface="Outfit Extra Bold" pitchFamily="34" charset="0"/>
                <a:ea typeface="Outfit Extra Bold" pitchFamily="34" charset="-122"/>
              </a:rPr>
              <a:t>Types of Graph</a:t>
            </a:r>
            <a:endParaRPr lang="en-US" sz="3600" dirty="0"/>
          </a:p>
        </p:txBody>
      </p:sp>
      <p:pic>
        <p:nvPicPr>
          <p:cNvPr id="13" name="Picture 12">
            <a:extLst>
              <a:ext uri="{FF2B5EF4-FFF2-40B4-BE49-F238E27FC236}">
                <a16:creationId xmlns:a16="http://schemas.microsoft.com/office/drawing/2014/main" id="{1243CF54-B92B-7EBE-5A8D-6CFC887B0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55" y="1210208"/>
            <a:ext cx="2916529" cy="3991379"/>
          </a:xfrm>
          <a:prstGeom prst="rect">
            <a:avLst/>
          </a:prstGeom>
        </p:spPr>
      </p:pic>
      <p:pic>
        <p:nvPicPr>
          <p:cNvPr id="15" name="Picture 14">
            <a:extLst>
              <a:ext uri="{FF2B5EF4-FFF2-40B4-BE49-F238E27FC236}">
                <a16:creationId xmlns:a16="http://schemas.microsoft.com/office/drawing/2014/main" id="{F52443EB-1D7E-FB14-FA25-50B3C0AF3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996" y="1210207"/>
            <a:ext cx="2916530" cy="3991379"/>
          </a:xfrm>
          <a:prstGeom prst="rect">
            <a:avLst/>
          </a:prstGeom>
        </p:spPr>
      </p:pic>
      <p:pic>
        <p:nvPicPr>
          <p:cNvPr id="17" name="Picture 16">
            <a:extLst>
              <a:ext uri="{FF2B5EF4-FFF2-40B4-BE49-F238E27FC236}">
                <a16:creationId xmlns:a16="http://schemas.microsoft.com/office/drawing/2014/main" id="{6919F780-B7BD-2DF4-6A81-5C02CA604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3538" y="1210208"/>
            <a:ext cx="2795010" cy="3991379"/>
          </a:xfrm>
          <a:prstGeom prst="rect">
            <a:avLst/>
          </a:prstGeom>
        </p:spPr>
      </p:pic>
      <p:pic>
        <p:nvPicPr>
          <p:cNvPr id="19" name="Picture 18">
            <a:extLst>
              <a:ext uri="{FF2B5EF4-FFF2-40B4-BE49-F238E27FC236}">
                <a16:creationId xmlns:a16="http://schemas.microsoft.com/office/drawing/2014/main" id="{5C7DDD8B-9DFE-7ED7-4B5E-3A1AFEB42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6990" y="1210207"/>
            <a:ext cx="2638555" cy="3991379"/>
          </a:xfrm>
          <a:prstGeom prst="rect">
            <a:avLst/>
          </a:prstGeom>
        </p:spPr>
      </p:pic>
      <p:sp>
        <p:nvSpPr>
          <p:cNvPr id="20" name="Text 0">
            <a:extLst>
              <a:ext uri="{FF2B5EF4-FFF2-40B4-BE49-F238E27FC236}">
                <a16:creationId xmlns:a16="http://schemas.microsoft.com/office/drawing/2014/main" id="{E661B4BA-B59C-B8C5-337D-1B64CBB9C75B}"/>
              </a:ext>
            </a:extLst>
          </p:cNvPr>
          <p:cNvSpPr/>
          <p:nvPr/>
        </p:nvSpPr>
        <p:spPr>
          <a:xfrm>
            <a:off x="815901" y="5171605"/>
            <a:ext cx="1776079" cy="863121"/>
          </a:xfrm>
          <a:prstGeom prst="rect">
            <a:avLst/>
          </a:prstGeom>
          <a:noFill/>
          <a:ln/>
        </p:spPr>
        <p:txBody>
          <a:bodyPr wrap="square" lIns="0" tIns="0" rIns="0" bIns="0" rtlCol="0" anchor="t"/>
          <a:lstStyle/>
          <a:p>
            <a:pPr marL="0" indent="0" algn="l">
              <a:lnSpc>
                <a:spcPts val="5550"/>
              </a:lnSpc>
              <a:buNone/>
            </a:pPr>
            <a:r>
              <a:rPr lang="en-US" sz="2000" b="1" dirty="0">
                <a:solidFill>
                  <a:srgbClr val="231971"/>
                </a:solidFill>
                <a:latin typeface="Outfit Extra Bold" pitchFamily="34" charset="0"/>
                <a:ea typeface="Outfit Extra Bold" pitchFamily="34" charset="-122"/>
              </a:rPr>
              <a:t>Bar Graph</a:t>
            </a:r>
            <a:endParaRPr lang="en-US" sz="2000" dirty="0"/>
          </a:p>
        </p:txBody>
      </p:sp>
      <p:sp>
        <p:nvSpPr>
          <p:cNvPr id="21" name="Text 0">
            <a:extLst>
              <a:ext uri="{FF2B5EF4-FFF2-40B4-BE49-F238E27FC236}">
                <a16:creationId xmlns:a16="http://schemas.microsoft.com/office/drawing/2014/main" id="{421C2DC7-7ED3-8594-28EE-2C567E303EE9}"/>
              </a:ext>
            </a:extLst>
          </p:cNvPr>
          <p:cNvSpPr/>
          <p:nvPr/>
        </p:nvSpPr>
        <p:spPr>
          <a:xfrm>
            <a:off x="4038664" y="5111643"/>
            <a:ext cx="1469846" cy="863121"/>
          </a:xfrm>
          <a:prstGeom prst="rect">
            <a:avLst/>
          </a:prstGeom>
          <a:noFill/>
          <a:ln/>
        </p:spPr>
        <p:txBody>
          <a:bodyPr wrap="square" lIns="0" tIns="0" rIns="0" bIns="0" rtlCol="0" anchor="t"/>
          <a:lstStyle/>
          <a:p>
            <a:pPr marL="0" indent="0" algn="l">
              <a:lnSpc>
                <a:spcPts val="5550"/>
              </a:lnSpc>
              <a:buNone/>
            </a:pPr>
            <a:r>
              <a:rPr lang="en-US" sz="2000" b="1" dirty="0">
                <a:solidFill>
                  <a:srgbClr val="231971"/>
                </a:solidFill>
                <a:latin typeface="Outfit Extra Bold" pitchFamily="34" charset="0"/>
                <a:ea typeface="Outfit Extra Bold" pitchFamily="34" charset="-122"/>
              </a:rPr>
              <a:t>Pie Chart</a:t>
            </a:r>
            <a:endParaRPr lang="en-US" sz="2000" dirty="0"/>
          </a:p>
        </p:txBody>
      </p:sp>
      <p:sp>
        <p:nvSpPr>
          <p:cNvPr id="22" name="Text 0">
            <a:extLst>
              <a:ext uri="{FF2B5EF4-FFF2-40B4-BE49-F238E27FC236}">
                <a16:creationId xmlns:a16="http://schemas.microsoft.com/office/drawing/2014/main" id="{E6100750-CD94-198D-C26F-3BE4E36660D1}"/>
              </a:ext>
            </a:extLst>
          </p:cNvPr>
          <p:cNvSpPr/>
          <p:nvPr/>
        </p:nvSpPr>
        <p:spPr>
          <a:xfrm>
            <a:off x="7299995" y="5096652"/>
            <a:ext cx="2096995" cy="863121"/>
          </a:xfrm>
          <a:prstGeom prst="rect">
            <a:avLst/>
          </a:prstGeom>
          <a:noFill/>
          <a:ln/>
        </p:spPr>
        <p:txBody>
          <a:bodyPr wrap="square" lIns="0" tIns="0" rIns="0" bIns="0" rtlCol="0" anchor="t"/>
          <a:lstStyle/>
          <a:p>
            <a:pPr marL="0" indent="0" algn="l">
              <a:lnSpc>
                <a:spcPts val="5550"/>
              </a:lnSpc>
              <a:buNone/>
            </a:pPr>
            <a:r>
              <a:rPr lang="en-US" sz="2000" b="1" dirty="0">
                <a:solidFill>
                  <a:srgbClr val="231971"/>
                </a:solidFill>
                <a:latin typeface="Outfit Extra Bold" pitchFamily="34" charset="0"/>
                <a:ea typeface="Outfit Extra Bold" pitchFamily="34" charset="-122"/>
              </a:rPr>
              <a:t>Doughnut Chart</a:t>
            </a:r>
            <a:endParaRPr lang="en-US" sz="2000" dirty="0"/>
          </a:p>
        </p:txBody>
      </p:sp>
      <p:sp>
        <p:nvSpPr>
          <p:cNvPr id="23" name="Text 0">
            <a:extLst>
              <a:ext uri="{FF2B5EF4-FFF2-40B4-BE49-F238E27FC236}">
                <a16:creationId xmlns:a16="http://schemas.microsoft.com/office/drawing/2014/main" id="{07E29C60-FE26-6927-B271-C8656A832D64}"/>
              </a:ext>
            </a:extLst>
          </p:cNvPr>
          <p:cNvSpPr/>
          <p:nvPr/>
        </p:nvSpPr>
        <p:spPr>
          <a:xfrm>
            <a:off x="10095005" y="5111644"/>
            <a:ext cx="1776079" cy="863121"/>
          </a:xfrm>
          <a:prstGeom prst="rect">
            <a:avLst/>
          </a:prstGeom>
          <a:noFill/>
          <a:ln/>
        </p:spPr>
        <p:txBody>
          <a:bodyPr wrap="square" lIns="0" tIns="0" rIns="0" bIns="0" rtlCol="0" anchor="t"/>
          <a:lstStyle/>
          <a:p>
            <a:pPr marL="0" indent="0" algn="l">
              <a:lnSpc>
                <a:spcPts val="5550"/>
              </a:lnSpc>
              <a:buNone/>
            </a:pPr>
            <a:r>
              <a:rPr lang="en-US" sz="2000" b="1" dirty="0">
                <a:solidFill>
                  <a:srgbClr val="231971"/>
                </a:solidFill>
                <a:latin typeface="Outfit Extra Bold" pitchFamily="34" charset="0"/>
                <a:ea typeface="Outfit Extra Bold" pitchFamily="34" charset="-122"/>
              </a:rPr>
              <a:t>Line  Graph</a:t>
            </a:r>
            <a:endParaRPr lang="en-US" sz="2000" dirty="0"/>
          </a:p>
        </p:txBody>
      </p:sp>
    </p:spTree>
    <p:extLst>
      <p:ext uri="{BB962C8B-B14F-4D97-AF65-F5344CB8AC3E}">
        <p14:creationId xmlns:p14="http://schemas.microsoft.com/office/powerpoint/2010/main" val="3594775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F1C2F9C9-EDE2-297A-AA5A-347DDE709753}"/>
              </a:ext>
            </a:extLst>
          </p:cNvPr>
          <p:cNvSpPr/>
          <p:nvPr/>
        </p:nvSpPr>
        <p:spPr>
          <a:xfrm>
            <a:off x="209173" y="355540"/>
            <a:ext cx="6244114" cy="531614"/>
          </a:xfrm>
          <a:prstGeom prst="rect">
            <a:avLst/>
          </a:prstGeom>
          <a:noFill/>
          <a:ln/>
        </p:spPr>
        <p:txBody>
          <a:bodyPr wrap="none" lIns="0" tIns="0" rIns="0" bIns="0" rtlCol="0" anchor="t"/>
          <a:lstStyle/>
          <a:p>
            <a:pPr marL="0" indent="0" algn="l">
              <a:lnSpc>
                <a:spcPts val="4150"/>
              </a:lnSpc>
              <a:buNone/>
            </a:pPr>
            <a:r>
              <a:rPr lang="en-US" sz="3200" b="1" dirty="0">
                <a:solidFill>
                  <a:srgbClr val="231971"/>
                </a:solidFill>
                <a:latin typeface="Outfit Extra Bold" pitchFamily="34" charset="0"/>
                <a:ea typeface="Outfit Extra Bold" pitchFamily="34" charset="-122"/>
                <a:cs typeface="Outfit Extra Bold" pitchFamily="34" charset="-120"/>
              </a:rPr>
              <a:t>Smart Features That Save Time</a:t>
            </a:r>
            <a:endParaRPr lang="en-US" sz="3200" dirty="0"/>
          </a:p>
        </p:txBody>
      </p:sp>
      <p:sp>
        <p:nvSpPr>
          <p:cNvPr id="6" name="Shape 2">
            <a:extLst>
              <a:ext uri="{FF2B5EF4-FFF2-40B4-BE49-F238E27FC236}">
                <a16:creationId xmlns:a16="http://schemas.microsoft.com/office/drawing/2014/main" id="{9BDC3154-B4DB-47B1-1C0E-5AF276114B48}"/>
              </a:ext>
            </a:extLst>
          </p:cNvPr>
          <p:cNvSpPr/>
          <p:nvPr/>
        </p:nvSpPr>
        <p:spPr>
          <a:xfrm>
            <a:off x="387816" y="1154506"/>
            <a:ext cx="510302" cy="510302"/>
          </a:xfrm>
          <a:prstGeom prst="roundRect">
            <a:avLst>
              <a:gd name="adj" fmla="val 89594"/>
            </a:avLst>
          </a:prstGeom>
          <a:solidFill>
            <a:schemeClr val="bg2">
              <a:lumMod val="75000"/>
            </a:schemeClr>
          </a:solidFill>
          <a:ln w="7620">
            <a:solidFill>
              <a:srgbClr val="BDB8DF"/>
            </a:solidFill>
            <a:prstDash val="solid"/>
          </a:ln>
        </p:spPr>
        <p:txBody>
          <a:bodyPr/>
          <a:lstStyle/>
          <a:p>
            <a:endParaRPr lang="en-US" dirty="0"/>
          </a:p>
        </p:txBody>
      </p:sp>
      <p:sp>
        <p:nvSpPr>
          <p:cNvPr id="7" name="Shape 1">
            <a:extLst>
              <a:ext uri="{FF2B5EF4-FFF2-40B4-BE49-F238E27FC236}">
                <a16:creationId xmlns:a16="http://schemas.microsoft.com/office/drawing/2014/main" id="{D9E8FF54-EAAB-31C6-1312-5B506CBA4E64}"/>
              </a:ext>
            </a:extLst>
          </p:cNvPr>
          <p:cNvSpPr/>
          <p:nvPr/>
        </p:nvSpPr>
        <p:spPr>
          <a:xfrm>
            <a:off x="617340" y="1366043"/>
            <a:ext cx="5376525" cy="117984"/>
          </a:xfrm>
          <a:prstGeom prst="roundRect">
            <a:avLst>
              <a:gd name="adj" fmla="val 42025"/>
            </a:avLst>
          </a:prstGeom>
          <a:solidFill>
            <a:schemeClr val="bg2">
              <a:lumMod val="75000"/>
            </a:schemeClr>
          </a:solidFill>
          <a:ln w="7620">
            <a:solidFill>
              <a:srgbClr val="BDB8DF"/>
            </a:solidFill>
            <a:prstDash val="solid"/>
          </a:ln>
        </p:spPr>
      </p:sp>
      <p:pic>
        <p:nvPicPr>
          <p:cNvPr id="10" name="Image 0" descr="preencoded.png">
            <a:extLst>
              <a:ext uri="{FF2B5EF4-FFF2-40B4-BE49-F238E27FC236}">
                <a16:creationId xmlns:a16="http://schemas.microsoft.com/office/drawing/2014/main" id="{146BD80F-B719-1534-6C23-D921B3A723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391" y="1297459"/>
            <a:ext cx="255151" cy="255151"/>
          </a:xfrm>
          <a:prstGeom prst="rect">
            <a:avLst/>
          </a:prstGeom>
        </p:spPr>
      </p:pic>
      <p:sp>
        <p:nvSpPr>
          <p:cNvPr id="11" name="Shape 1">
            <a:extLst>
              <a:ext uri="{FF2B5EF4-FFF2-40B4-BE49-F238E27FC236}">
                <a16:creationId xmlns:a16="http://schemas.microsoft.com/office/drawing/2014/main" id="{A7048C12-CA3E-4E67-EEB0-9621DE1DDF0C}"/>
              </a:ext>
            </a:extLst>
          </p:cNvPr>
          <p:cNvSpPr/>
          <p:nvPr/>
        </p:nvSpPr>
        <p:spPr>
          <a:xfrm>
            <a:off x="6348971" y="1169884"/>
            <a:ext cx="5633856" cy="117984"/>
          </a:xfrm>
          <a:prstGeom prst="roundRect">
            <a:avLst>
              <a:gd name="adj" fmla="val 42025"/>
            </a:avLst>
          </a:prstGeom>
          <a:solidFill>
            <a:schemeClr val="bg2">
              <a:lumMod val="75000"/>
            </a:schemeClr>
          </a:solidFill>
          <a:ln w="7620">
            <a:solidFill>
              <a:srgbClr val="BDB8DF"/>
            </a:solidFill>
            <a:prstDash val="solid"/>
          </a:ln>
        </p:spPr>
      </p:sp>
      <p:sp>
        <p:nvSpPr>
          <p:cNvPr id="12" name="Shape 2">
            <a:extLst>
              <a:ext uri="{FF2B5EF4-FFF2-40B4-BE49-F238E27FC236}">
                <a16:creationId xmlns:a16="http://schemas.microsoft.com/office/drawing/2014/main" id="{50F49755-FF4F-75E7-6664-A28FD8680C56}"/>
              </a:ext>
            </a:extLst>
          </p:cNvPr>
          <p:cNvSpPr/>
          <p:nvPr/>
        </p:nvSpPr>
        <p:spPr>
          <a:xfrm>
            <a:off x="6198136" y="973725"/>
            <a:ext cx="510302" cy="510302"/>
          </a:xfrm>
          <a:prstGeom prst="roundRect">
            <a:avLst>
              <a:gd name="adj" fmla="val 89594"/>
            </a:avLst>
          </a:prstGeom>
          <a:solidFill>
            <a:schemeClr val="bg2">
              <a:lumMod val="75000"/>
            </a:schemeClr>
          </a:solidFill>
          <a:ln w="7620">
            <a:solidFill>
              <a:srgbClr val="BDB8DF"/>
            </a:solidFill>
            <a:prstDash val="solid"/>
          </a:ln>
        </p:spPr>
        <p:txBody>
          <a:bodyPr/>
          <a:lstStyle/>
          <a:p>
            <a:endParaRPr lang="en-US" dirty="0"/>
          </a:p>
        </p:txBody>
      </p:sp>
      <p:pic>
        <p:nvPicPr>
          <p:cNvPr id="13" name="Image 2" descr="preencoded.png">
            <a:extLst>
              <a:ext uri="{FF2B5EF4-FFF2-40B4-BE49-F238E27FC236}">
                <a16:creationId xmlns:a16="http://schemas.microsoft.com/office/drawing/2014/main" id="{466F309F-102D-EFF0-7990-02DA86FBD3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5711" y="1115762"/>
            <a:ext cx="255151" cy="255151"/>
          </a:xfrm>
          <a:prstGeom prst="rect">
            <a:avLst/>
          </a:prstGeom>
        </p:spPr>
      </p:pic>
      <p:sp>
        <p:nvSpPr>
          <p:cNvPr id="14" name="Text 3">
            <a:extLst>
              <a:ext uri="{FF2B5EF4-FFF2-40B4-BE49-F238E27FC236}">
                <a16:creationId xmlns:a16="http://schemas.microsoft.com/office/drawing/2014/main" id="{8847B356-7A0F-5EC6-992B-63C27143DBF8}"/>
              </a:ext>
            </a:extLst>
          </p:cNvPr>
          <p:cNvSpPr/>
          <p:nvPr/>
        </p:nvSpPr>
        <p:spPr>
          <a:xfrm>
            <a:off x="387816" y="1977982"/>
            <a:ext cx="3523536" cy="265747"/>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Intelligent Chart Recommendations</a:t>
            </a:r>
            <a:endParaRPr lang="en-US" sz="1650" dirty="0"/>
          </a:p>
        </p:txBody>
      </p:sp>
      <p:sp>
        <p:nvSpPr>
          <p:cNvPr id="15" name="Text 4">
            <a:extLst>
              <a:ext uri="{FF2B5EF4-FFF2-40B4-BE49-F238E27FC236}">
                <a16:creationId xmlns:a16="http://schemas.microsoft.com/office/drawing/2014/main" id="{0699FFBA-7C6B-BE33-B90C-A3CC02926D4D}"/>
              </a:ext>
            </a:extLst>
          </p:cNvPr>
          <p:cNvSpPr/>
          <p:nvPr/>
        </p:nvSpPr>
        <p:spPr>
          <a:xfrm>
            <a:off x="387816" y="2450017"/>
            <a:ext cx="5376526" cy="816531"/>
          </a:xfrm>
          <a:prstGeom prst="rect">
            <a:avLst/>
          </a:prstGeom>
          <a:noFill/>
          <a:ln/>
        </p:spPr>
        <p:txBody>
          <a:bodyPr wrap="squar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Our system analyzes your data structure and suggests the most effective visualization types for your specific dataset, eliminating guesswork and ensuring optimal presentation.</a:t>
            </a:r>
            <a:endParaRPr lang="en-US" sz="1300" dirty="0"/>
          </a:p>
        </p:txBody>
      </p:sp>
      <p:sp>
        <p:nvSpPr>
          <p:cNvPr id="16" name="Text 7">
            <a:extLst>
              <a:ext uri="{FF2B5EF4-FFF2-40B4-BE49-F238E27FC236}">
                <a16:creationId xmlns:a16="http://schemas.microsoft.com/office/drawing/2014/main" id="{0BB04F25-E3A0-A589-571B-E93C2B4CACC7}"/>
              </a:ext>
            </a:extLst>
          </p:cNvPr>
          <p:cNvSpPr/>
          <p:nvPr/>
        </p:nvSpPr>
        <p:spPr>
          <a:xfrm>
            <a:off x="6198136" y="1928265"/>
            <a:ext cx="2167414" cy="265747"/>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One-Click Downloads</a:t>
            </a:r>
            <a:endParaRPr lang="en-US" sz="1650" dirty="0"/>
          </a:p>
        </p:txBody>
      </p:sp>
      <p:sp>
        <p:nvSpPr>
          <p:cNvPr id="17" name="Text 8">
            <a:extLst>
              <a:ext uri="{FF2B5EF4-FFF2-40B4-BE49-F238E27FC236}">
                <a16:creationId xmlns:a16="http://schemas.microsoft.com/office/drawing/2014/main" id="{0D1BD7EE-C579-D8AA-EB42-BF2189DE2E0D}"/>
              </a:ext>
            </a:extLst>
          </p:cNvPr>
          <p:cNvSpPr/>
          <p:nvPr/>
        </p:nvSpPr>
        <p:spPr>
          <a:xfrm>
            <a:off x="6198136" y="2422481"/>
            <a:ext cx="5376526" cy="816531"/>
          </a:xfrm>
          <a:prstGeom prst="rect">
            <a:avLst/>
          </a:prstGeom>
          <a:noFill/>
          <a:ln/>
        </p:spPr>
        <p:txBody>
          <a:bodyPr wrap="squar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Export your charts in multiple formats (PNG, JPG, SVG, PDF) with high resolution, ready for presentations, reports, or publications without any additional formatting.</a:t>
            </a:r>
            <a:endParaRPr lang="en-US" sz="1300" dirty="0"/>
          </a:p>
        </p:txBody>
      </p:sp>
      <p:sp>
        <p:nvSpPr>
          <p:cNvPr id="18" name="Shape 1">
            <a:extLst>
              <a:ext uri="{FF2B5EF4-FFF2-40B4-BE49-F238E27FC236}">
                <a16:creationId xmlns:a16="http://schemas.microsoft.com/office/drawing/2014/main" id="{FC88C3FD-7D5F-EF57-D1D8-C3BEF93BFDEC}"/>
              </a:ext>
            </a:extLst>
          </p:cNvPr>
          <p:cNvSpPr/>
          <p:nvPr/>
        </p:nvSpPr>
        <p:spPr>
          <a:xfrm>
            <a:off x="515391" y="4426535"/>
            <a:ext cx="5376525" cy="117984"/>
          </a:xfrm>
          <a:prstGeom prst="roundRect">
            <a:avLst>
              <a:gd name="adj" fmla="val 42025"/>
            </a:avLst>
          </a:prstGeom>
          <a:solidFill>
            <a:schemeClr val="bg2">
              <a:lumMod val="75000"/>
            </a:schemeClr>
          </a:solidFill>
          <a:ln w="7620">
            <a:solidFill>
              <a:srgbClr val="BDB8DF"/>
            </a:solidFill>
            <a:prstDash val="solid"/>
          </a:ln>
        </p:spPr>
      </p:sp>
      <p:sp>
        <p:nvSpPr>
          <p:cNvPr id="19" name="Shape 2">
            <a:extLst>
              <a:ext uri="{FF2B5EF4-FFF2-40B4-BE49-F238E27FC236}">
                <a16:creationId xmlns:a16="http://schemas.microsoft.com/office/drawing/2014/main" id="{1485A041-056C-BE82-3691-449F950028AE}"/>
              </a:ext>
            </a:extLst>
          </p:cNvPr>
          <p:cNvSpPr/>
          <p:nvPr/>
        </p:nvSpPr>
        <p:spPr>
          <a:xfrm>
            <a:off x="387816" y="4230376"/>
            <a:ext cx="510302" cy="510302"/>
          </a:xfrm>
          <a:prstGeom prst="roundRect">
            <a:avLst>
              <a:gd name="adj" fmla="val 89594"/>
            </a:avLst>
          </a:prstGeom>
          <a:solidFill>
            <a:schemeClr val="bg2">
              <a:lumMod val="75000"/>
            </a:schemeClr>
          </a:solidFill>
          <a:ln w="7620">
            <a:solidFill>
              <a:srgbClr val="BDB8DF"/>
            </a:solidFill>
            <a:prstDash val="solid"/>
          </a:ln>
        </p:spPr>
        <p:txBody>
          <a:bodyPr/>
          <a:lstStyle/>
          <a:p>
            <a:endParaRPr lang="en-US" dirty="0"/>
          </a:p>
        </p:txBody>
      </p:sp>
      <p:pic>
        <p:nvPicPr>
          <p:cNvPr id="20" name="Image 4" descr="preencoded.png">
            <a:extLst>
              <a:ext uri="{FF2B5EF4-FFF2-40B4-BE49-F238E27FC236}">
                <a16:creationId xmlns:a16="http://schemas.microsoft.com/office/drawing/2014/main" id="{F4F7A721-8520-11CC-A01F-C8B47D8DE6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5391" y="4357951"/>
            <a:ext cx="255151" cy="255151"/>
          </a:xfrm>
          <a:prstGeom prst="rect">
            <a:avLst/>
          </a:prstGeom>
        </p:spPr>
      </p:pic>
      <p:sp>
        <p:nvSpPr>
          <p:cNvPr id="21" name="Shape 1">
            <a:extLst>
              <a:ext uri="{FF2B5EF4-FFF2-40B4-BE49-F238E27FC236}">
                <a16:creationId xmlns:a16="http://schemas.microsoft.com/office/drawing/2014/main" id="{A7B2EEF2-0A9B-44D6-7B15-9D45869456D6}"/>
              </a:ext>
            </a:extLst>
          </p:cNvPr>
          <p:cNvSpPr/>
          <p:nvPr/>
        </p:nvSpPr>
        <p:spPr>
          <a:xfrm>
            <a:off x="6348971" y="4190665"/>
            <a:ext cx="5633856" cy="117984"/>
          </a:xfrm>
          <a:prstGeom prst="roundRect">
            <a:avLst>
              <a:gd name="adj" fmla="val 42025"/>
            </a:avLst>
          </a:prstGeom>
          <a:solidFill>
            <a:schemeClr val="bg2">
              <a:lumMod val="75000"/>
            </a:schemeClr>
          </a:solidFill>
          <a:ln w="7620">
            <a:solidFill>
              <a:srgbClr val="BDB8DF"/>
            </a:solidFill>
            <a:prstDash val="solid"/>
          </a:ln>
        </p:spPr>
      </p:sp>
      <p:sp>
        <p:nvSpPr>
          <p:cNvPr id="22" name="Shape 2">
            <a:extLst>
              <a:ext uri="{FF2B5EF4-FFF2-40B4-BE49-F238E27FC236}">
                <a16:creationId xmlns:a16="http://schemas.microsoft.com/office/drawing/2014/main" id="{5B3A7A66-CE68-A411-AC4E-F312CE7F9CAA}"/>
              </a:ext>
            </a:extLst>
          </p:cNvPr>
          <p:cNvSpPr/>
          <p:nvPr/>
        </p:nvSpPr>
        <p:spPr>
          <a:xfrm>
            <a:off x="6175417" y="3994506"/>
            <a:ext cx="510302" cy="510302"/>
          </a:xfrm>
          <a:prstGeom prst="roundRect">
            <a:avLst>
              <a:gd name="adj" fmla="val 89594"/>
            </a:avLst>
          </a:prstGeom>
          <a:solidFill>
            <a:schemeClr val="bg2">
              <a:lumMod val="75000"/>
            </a:schemeClr>
          </a:solidFill>
          <a:ln w="7620">
            <a:solidFill>
              <a:srgbClr val="BDB8DF"/>
            </a:solidFill>
            <a:prstDash val="solid"/>
          </a:ln>
        </p:spPr>
        <p:txBody>
          <a:bodyPr/>
          <a:lstStyle/>
          <a:p>
            <a:endParaRPr lang="en-US" dirty="0"/>
          </a:p>
        </p:txBody>
      </p:sp>
      <p:pic>
        <p:nvPicPr>
          <p:cNvPr id="23" name="Image 6" descr="preencoded.png">
            <a:extLst>
              <a:ext uri="{FF2B5EF4-FFF2-40B4-BE49-F238E27FC236}">
                <a16:creationId xmlns:a16="http://schemas.microsoft.com/office/drawing/2014/main" id="{1F664AE6-53E5-9709-00C5-DA4B70555B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02992" y="4171384"/>
            <a:ext cx="255151" cy="255151"/>
          </a:xfrm>
          <a:prstGeom prst="rect">
            <a:avLst/>
          </a:prstGeom>
        </p:spPr>
      </p:pic>
      <p:sp>
        <p:nvSpPr>
          <p:cNvPr id="24" name="Text 11">
            <a:extLst>
              <a:ext uri="{FF2B5EF4-FFF2-40B4-BE49-F238E27FC236}">
                <a16:creationId xmlns:a16="http://schemas.microsoft.com/office/drawing/2014/main" id="{676547E4-3958-F830-EE01-62BCA4253BD8}"/>
              </a:ext>
            </a:extLst>
          </p:cNvPr>
          <p:cNvSpPr/>
          <p:nvPr/>
        </p:nvSpPr>
        <p:spPr>
          <a:xfrm>
            <a:off x="387816" y="5023407"/>
            <a:ext cx="2508528" cy="265747"/>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Real-Time Customization</a:t>
            </a:r>
            <a:endParaRPr lang="en-US" sz="1650" dirty="0"/>
          </a:p>
        </p:txBody>
      </p:sp>
      <p:sp>
        <p:nvSpPr>
          <p:cNvPr id="25" name="Text 12">
            <a:extLst>
              <a:ext uri="{FF2B5EF4-FFF2-40B4-BE49-F238E27FC236}">
                <a16:creationId xmlns:a16="http://schemas.microsoft.com/office/drawing/2014/main" id="{E1599EFE-E8DD-6FD8-8357-ACBFF97699A5}"/>
              </a:ext>
            </a:extLst>
          </p:cNvPr>
          <p:cNvSpPr/>
          <p:nvPr/>
        </p:nvSpPr>
        <p:spPr>
          <a:xfrm>
            <a:off x="387817" y="5378049"/>
            <a:ext cx="5197884" cy="544354"/>
          </a:xfrm>
          <a:prstGeom prst="rect">
            <a:avLst/>
          </a:prstGeom>
          <a:noFill/>
          <a:ln/>
        </p:spPr>
        <p:txBody>
          <a:bodyPr wrap="squar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Adjust colors, fonts, axis labels, and chart styles in real-time with instant preview, ensuring every visualization matches your brand standards perfectly.</a:t>
            </a:r>
            <a:endParaRPr lang="en-US" sz="1300" dirty="0"/>
          </a:p>
        </p:txBody>
      </p:sp>
      <p:sp>
        <p:nvSpPr>
          <p:cNvPr id="26" name="Text 15">
            <a:extLst>
              <a:ext uri="{FF2B5EF4-FFF2-40B4-BE49-F238E27FC236}">
                <a16:creationId xmlns:a16="http://schemas.microsoft.com/office/drawing/2014/main" id="{AEDB9393-28AC-EBDD-5A88-941282F16EBF}"/>
              </a:ext>
            </a:extLst>
          </p:cNvPr>
          <p:cNvSpPr/>
          <p:nvPr/>
        </p:nvSpPr>
        <p:spPr>
          <a:xfrm>
            <a:off x="6175417" y="4890533"/>
            <a:ext cx="2179915" cy="265747"/>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Collaborative Sharing</a:t>
            </a:r>
            <a:endParaRPr lang="en-US" sz="1650" dirty="0"/>
          </a:p>
        </p:txBody>
      </p:sp>
      <p:sp>
        <p:nvSpPr>
          <p:cNvPr id="27" name="Text 16">
            <a:extLst>
              <a:ext uri="{FF2B5EF4-FFF2-40B4-BE49-F238E27FC236}">
                <a16:creationId xmlns:a16="http://schemas.microsoft.com/office/drawing/2014/main" id="{2195CE89-817E-362E-9D54-0A018D19A2AE}"/>
              </a:ext>
            </a:extLst>
          </p:cNvPr>
          <p:cNvSpPr/>
          <p:nvPr/>
        </p:nvSpPr>
        <p:spPr>
          <a:xfrm>
            <a:off x="6231969" y="5236407"/>
            <a:ext cx="5308860" cy="544354"/>
          </a:xfrm>
          <a:prstGeom prst="rect">
            <a:avLst/>
          </a:prstGeom>
          <a:noFill/>
          <a:ln/>
        </p:spPr>
        <p:txBody>
          <a:bodyPr wrap="squar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Share interactive charts with team members via secure links, enabling collaborative analysis without complex file transfers or version control issues.</a:t>
            </a:r>
            <a:endParaRPr lang="en-US" sz="1300" dirty="0"/>
          </a:p>
        </p:txBody>
      </p:sp>
    </p:spTree>
    <p:extLst>
      <p:ext uri="{BB962C8B-B14F-4D97-AF65-F5344CB8AC3E}">
        <p14:creationId xmlns:p14="http://schemas.microsoft.com/office/powerpoint/2010/main" val="1974555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878CDD1-06A0-C8FF-42E0-B7D39313E46F}"/>
              </a:ext>
            </a:extLst>
          </p:cNvPr>
          <p:cNvSpPr/>
          <p:nvPr/>
        </p:nvSpPr>
        <p:spPr>
          <a:xfrm>
            <a:off x="628899" y="695856"/>
            <a:ext cx="11398210" cy="863121"/>
          </a:xfrm>
          <a:prstGeom prst="rect">
            <a:avLst/>
          </a:prstGeom>
          <a:noFill/>
          <a:ln/>
        </p:spPr>
        <p:txBody>
          <a:bodyPr wrap="square" lIns="0" tIns="0" rIns="0" bIns="0" rtlCol="0" anchor="t"/>
          <a:lstStyle/>
          <a:p>
            <a:pPr marL="0" indent="0" algn="l">
              <a:lnSpc>
                <a:spcPts val="5550"/>
              </a:lnSpc>
              <a:buNone/>
            </a:pPr>
            <a:r>
              <a:rPr lang="en-US" sz="3600" b="1" dirty="0">
                <a:solidFill>
                  <a:srgbClr val="231971"/>
                </a:solidFill>
                <a:latin typeface="Outfit Extra Bold" pitchFamily="34" charset="0"/>
                <a:ea typeface="Outfit Extra Bold" pitchFamily="34" charset="-122"/>
                <a:cs typeface="Outfit Extra Bold" pitchFamily="34" charset="-120"/>
              </a:rPr>
              <a:t>Comprehensive Dashboard and User Management</a:t>
            </a:r>
            <a:endParaRPr lang="en-US" sz="3600" dirty="0"/>
          </a:p>
        </p:txBody>
      </p:sp>
      <p:sp>
        <p:nvSpPr>
          <p:cNvPr id="3" name="Shape 1">
            <a:extLst>
              <a:ext uri="{FF2B5EF4-FFF2-40B4-BE49-F238E27FC236}">
                <a16:creationId xmlns:a16="http://schemas.microsoft.com/office/drawing/2014/main" id="{9741DF4C-9091-27B2-3156-CB12E79DB933}"/>
              </a:ext>
            </a:extLst>
          </p:cNvPr>
          <p:cNvSpPr/>
          <p:nvPr/>
        </p:nvSpPr>
        <p:spPr>
          <a:xfrm>
            <a:off x="359075" y="2072366"/>
            <a:ext cx="3673279" cy="3758808"/>
          </a:xfrm>
          <a:prstGeom prst="roundRect">
            <a:avLst>
              <a:gd name="adj" fmla="val 2270"/>
            </a:avLst>
          </a:prstGeom>
          <a:solidFill>
            <a:srgbClr val="FAFAFA">
              <a:alpha val="95000"/>
            </a:srgbClr>
          </a:solidFill>
          <a:ln w="30480">
            <a:solidFill>
              <a:srgbClr val="BDB8DF"/>
            </a:solidFill>
            <a:prstDash val="solid"/>
          </a:ln>
        </p:spPr>
      </p:sp>
      <p:sp>
        <p:nvSpPr>
          <p:cNvPr id="4" name="Shape 1">
            <a:extLst>
              <a:ext uri="{FF2B5EF4-FFF2-40B4-BE49-F238E27FC236}">
                <a16:creationId xmlns:a16="http://schemas.microsoft.com/office/drawing/2014/main" id="{1BB21E41-7F5B-0642-581F-ED67AADDB852}"/>
              </a:ext>
            </a:extLst>
          </p:cNvPr>
          <p:cNvSpPr/>
          <p:nvPr/>
        </p:nvSpPr>
        <p:spPr>
          <a:xfrm>
            <a:off x="4259360" y="2072366"/>
            <a:ext cx="3673279" cy="3758808"/>
          </a:xfrm>
          <a:prstGeom prst="roundRect">
            <a:avLst>
              <a:gd name="adj" fmla="val 2270"/>
            </a:avLst>
          </a:prstGeom>
          <a:solidFill>
            <a:srgbClr val="FAFAFA">
              <a:alpha val="95000"/>
            </a:srgbClr>
          </a:solidFill>
          <a:ln w="30480">
            <a:solidFill>
              <a:srgbClr val="BDB8DF"/>
            </a:solidFill>
            <a:prstDash val="solid"/>
          </a:ln>
        </p:spPr>
      </p:sp>
      <p:sp>
        <p:nvSpPr>
          <p:cNvPr id="5" name="Shape 1">
            <a:extLst>
              <a:ext uri="{FF2B5EF4-FFF2-40B4-BE49-F238E27FC236}">
                <a16:creationId xmlns:a16="http://schemas.microsoft.com/office/drawing/2014/main" id="{813B61FF-B447-452F-F8A2-D799E46300A2}"/>
              </a:ext>
            </a:extLst>
          </p:cNvPr>
          <p:cNvSpPr/>
          <p:nvPr/>
        </p:nvSpPr>
        <p:spPr>
          <a:xfrm>
            <a:off x="8217940" y="2096135"/>
            <a:ext cx="3673279" cy="3758808"/>
          </a:xfrm>
          <a:prstGeom prst="roundRect">
            <a:avLst>
              <a:gd name="adj" fmla="val 2270"/>
            </a:avLst>
          </a:prstGeom>
          <a:solidFill>
            <a:srgbClr val="FAFAFA">
              <a:alpha val="95000"/>
            </a:srgbClr>
          </a:solidFill>
          <a:ln w="30480">
            <a:solidFill>
              <a:srgbClr val="BDB8DF"/>
            </a:solidFill>
            <a:prstDash val="solid"/>
          </a:ln>
        </p:spPr>
      </p:sp>
      <p:pic>
        <p:nvPicPr>
          <p:cNvPr id="6" name="Image 0" descr="preencoded.png">
            <a:extLst>
              <a:ext uri="{FF2B5EF4-FFF2-40B4-BE49-F238E27FC236}">
                <a16:creationId xmlns:a16="http://schemas.microsoft.com/office/drawing/2014/main" id="{47D2D930-F2EA-28F8-9EBD-6FD88071874F}"/>
              </a:ext>
            </a:extLst>
          </p:cNvPr>
          <p:cNvPicPr>
            <a:picLocks noChangeAspect="1"/>
          </p:cNvPicPr>
          <p:nvPr/>
        </p:nvPicPr>
        <p:blipFill>
          <a:blip r:embed="rId3"/>
          <a:stretch>
            <a:fillRect/>
          </a:stretch>
        </p:blipFill>
        <p:spPr>
          <a:xfrm>
            <a:off x="628899" y="2299680"/>
            <a:ext cx="779621" cy="779621"/>
          </a:xfrm>
          <a:prstGeom prst="rect">
            <a:avLst/>
          </a:prstGeom>
        </p:spPr>
      </p:pic>
      <p:pic>
        <p:nvPicPr>
          <p:cNvPr id="7" name="Image 1" descr="preencoded.png">
            <a:extLst>
              <a:ext uri="{FF2B5EF4-FFF2-40B4-BE49-F238E27FC236}">
                <a16:creationId xmlns:a16="http://schemas.microsoft.com/office/drawing/2014/main" id="{02C28D5C-77D6-1DFA-0155-6D80A56B2A37}"/>
              </a:ext>
            </a:extLst>
          </p:cNvPr>
          <p:cNvPicPr>
            <a:picLocks noChangeAspect="1"/>
          </p:cNvPicPr>
          <p:nvPr/>
        </p:nvPicPr>
        <p:blipFill>
          <a:blip r:embed="rId4"/>
          <a:stretch>
            <a:fillRect/>
          </a:stretch>
        </p:blipFill>
        <p:spPr>
          <a:xfrm>
            <a:off x="4564649" y="2299680"/>
            <a:ext cx="779621" cy="779621"/>
          </a:xfrm>
          <a:prstGeom prst="rect">
            <a:avLst/>
          </a:prstGeom>
        </p:spPr>
      </p:pic>
      <p:pic>
        <p:nvPicPr>
          <p:cNvPr id="8" name="Image 2" descr="preencoded.png">
            <a:extLst>
              <a:ext uri="{FF2B5EF4-FFF2-40B4-BE49-F238E27FC236}">
                <a16:creationId xmlns:a16="http://schemas.microsoft.com/office/drawing/2014/main" id="{6A8451EE-A7BC-C09C-F355-ABF53EBAA491}"/>
              </a:ext>
            </a:extLst>
          </p:cNvPr>
          <p:cNvPicPr>
            <a:picLocks noChangeAspect="1"/>
          </p:cNvPicPr>
          <p:nvPr/>
        </p:nvPicPr>
        <p:blipFill>
          <a:blip r:embed="rId5"/>
          <a:stretch>
            <a:fillRect/>
          </a:stretch>
        </p:blipFill>
        <p:spPr>
          <a:xfrm>
            <a:off x="8447202" y="2299680"/>
            <a:ext cx="779621" cy="779621"/>
          </a:xfrm>
          <a:prstGeom prst="rect">
            <a:avLst/>
          </a:prstGeom>
        </p:spPr>
      </p:pic>
      <p:sp>
        <p:nvSpPr>
          <p:cNvPr id="9" name="Text 2">
            <a:extLst>
              <a:ext uri="{FF2B5EF4-FFF2-40B4-BE49-F238E27FC236}">
                <a16:creationId xmlns:a16="http://schemas.microsoft.com/office/drawing/2014/main" id="{5A34A24C-3E69-F5AF-C3A9-B5880AD7FD88}"/>
              </a:ext>
            </a:extLst>
          </p:cNvPr>
          <p:cNvSpPr/>
          <p:nvPr/>
        </p:nvSpPr>
        <p:spPr>
          <a:xfrm>
            <a:off x="628899" y="3129450"/>
            <a:ext cx="3396734" cy="354330"/>
          </a:xfrm>
          <a:prstGeom prst="rect">
            <a:avLst/>
          </a:prstGeom>
          <a:noFill/>
          <a:ln/>
        </p:spPr>
        <p:txBody>
          <a:bodyPr wrap="none" lIns="0" tIns="0" rIns="0" bIns="0" rtlCol="0" anchor="t"/>
          <a:lstStyle/>
          <a:p>
            <a:pPr marL="0" indent="0" algn="l">
              <a:lnSpc>
                <a:spcPts val="2750"/>
              </a:lnSpc>
              <a:buNone/>
            </a:pPr>
            <a:r>
              <a:rPr lang="en-US" sz="2000" b="1" dirty="0">
                <a:solidFill>
                  <a:srgbClr val="2A2742"/>
                </a:solidFill>
                <a:latin typeface="Outfit Extra Bold" pitchFamily="34" charset="0"/>
                <a:ea typeface="Outfit Extra Bold" pitchFamily="34" charset="-122"/>
                <a:cs typeface="Outfit Extra Bold" pitchFamily="34" charset="-120"/>
              </a:rPr>
              <a:t>Personal History Tracking</a:t>
            </a:r>
            <a:endParaRPr lang="en-US" sz="2000" dirty="0"/>
          </a:p>
        </p:txBody>
      </p:sp>
      <p:sp>
        <p:nvSpPr>
          <p:cNvPr id="10" name="Text 3">
            <a:extLst>
              <a:ext uri="{FF2B5EF4-FFF2-40B4-BE49-F238E27FC236}">
                <a16:creationId xmlns:a16="http://schemas.microsoft.com/office/drawing/2014/main" id="{A3B19725-0F83-9EB5-5D97-CC700A9EE712}"/>
              </a:ext>
            </a:extLst>
          </p:cNvPr>
          <p:cNvSpPr/>
          <p:nvPr/>
        </p:nvSpPr>
        <p:spPr>
          <a:xfrm>
            <a:off x="635619" y="3524392"/>
            <a:ext cx="3396734" cy="2306782"/>
          </a:xfrm>
          <a:prstGeom prst="rect">
            <a:avLst/>
          </a:prstGeom>
          <a:noFill/>
          <a:ln/>
        </p:spPr>
        <p:txBody>
          <a:bodyPr wrap="square" lIns="0" tIns="0" rIns="0" bIns="0" rtlCol="0" anchor="t"/>
          <a:lstStyle/>
          <a:p>
            <a:pPr marL="0" indent="0">
              <a:lnSpc>
                <a:spcPts val="2850"/>
              </a:lnSpc>
              <a:buNone/>
            </a:pPr>
            <a:r>
              <a:rPr lang="en-US" sz="1600" dirty="0">
                <a:solidFill>
                  <a:srgbClr val="2A2742"/>
                </a:solidFill>
                <a:latin typeface="Arimo" pitchFamily="34" charset="0"/>
                <a:ea typeface="Arimo" pitchFamily="34" charset="-122"/>
                <a:cs typeface="Arimo" pitchFamily="34" charset="-120"/>
              </a:rPr>
              <a:t>Every upload and analysis is automatically saved to your personal dashboard, creating a searchable archive of all your work with timestamps and notes for easy reference.</a:t>
            </a:r>
            <a:endParaRPr lang="en-US" sz="1600" dirty="0"/>
          </a:p>
        </p:txBody>
      </p:sp>
      <p:sp>
        <p:nvSpPr>
          <p:cNvPr id="11" name="Text 5">
            <a:extLst>
              <a:ext uri="{FF2B5EF4-FFF2-40B4-BE49-F238E27FC236}">
                <a16:creationId xmlns:a16="http://schemas.microsoft.com/office/drawing/2014/main" id="{D36AF6DC-1074-3040-5FCC-2C812BC6976B}"/>
              </a:ext>
            </a:extLst>
          </p:cNvPr>
          <p:cNvSpPr/>
          <p:nvPr/>
        </p:nvSpPr>
        <p:spPr>
          <a:xfrm>
            <a:off x="4544661" y="3170062"/>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2A2742"/>
                </a:solidFill>
                <a:latin typeface="Outfit Extra Bold" pitchFamily="34" charset="0"/>
                <a:ea typeface="Outfit Extra Bold" pitchFamily="34" charset="-122"/>
                <a:cs typeface="Outfit Extra Bold" pitchFamily="34" charset="-120"/>
              </a:rPr>
              <a:t>Admin Control Panel</a:t>
            </a:r>
            <a:endParaRPr lang="en-US" sz="2000" dirty="0"/>
          </a:p>
        </p:txBody>
      </p:sp>
      <p:sp>
        <p:nvSpPr>
          <p:cNvPr id="12" name="Text 6">
            <a:extLst>
              <a:ext uri="{FF2B5EF4-FFF2-40B4-BE49-F238E27FC236}">
                <a16:creationId xmlns:a16="http://schemas.microsoft.com/office/drawing/2014/main" id="{13F8505F-0A76-C045-C4A1-02E61BDECAE3}"/>
              </a:ext>
            </a:extLst>
          </p:cNvPr>
          <p:cNvSpPr/>
          <p:nvPr/>
        </p:nvSpPr>
        <p:spPr>
          <a:xfrm>
            <a:off x="4544661" y="3541086"/>
            <a:ext cx="3340571" cy="2177415"/>
          </a:xfrm>
          <a:prstGeom prst="rect">
            <a:avLst/>
          </a:prstGeom>
          <a:noFill/>
          <a:ln/>
        </p:spPr>
        <p:txBody>
          <a:bodyPr wrap="square" lIns="0" tIns="0" rIns="0" bIns="0" rtlCol="0" anchor="t"/>
          <a:lstStyle/>
          <a:p>
            <a:pPr marL="0" indent="0" algn="l">
              <a:lnSpc>
                <a:spcPts val="2850"/>
              </a:lnSpc>
              <a:buNone/>
            </a:pPr>
            <a:r>
              <a:rPr lang="en-US" sz="1600" dirty="0">
                <a:solidFill>
                  <a:srgbClr val="2A2742"/>
                </a:solidFill>
                <a:latin typeface="Arimo" pitchFamily="34" charset="0"/>
                <a:ea typeface="Arimo" pitchFamily="34" charset="-122"/>
                <a:cs typeface="Arimo" pitchFamily="34" charset="-120"/>
              </a:rPr>
              <a:t>Administrators can manage users, monitor data usage, set permissions, and generate usage reports across the entire organization from a centralized interface.</a:t>
            </a:r>
            <a:endParaRPr lang="en-US" sz="1600" dirty="0"/>
          </a:p>
        </p:txBody>
      </p:sp>
      <p:sp>
        <p:nvSpPr>
          <p:cNvPr id="13" name="Text 8">
            <a:extLst>
              <a:ext uri="{FF2B5EF4-FFF2-40B4-BE49-F238E27FC236}">
                <a16:creationId xmlns:a16="http://schemas.microsoft.com/office/drawing/2014/main" id="{6D7C6014-D741-E45B-DB48-FE4E308A7CF9}"/>
              </a:ext>
            </a:extLst>
          </p:cNvPr>
          <p:cNvSpPr/>
          <p:nvPr/>
        </p:nvSpPr>
        <p:spPr>
          <a:xfrm>
            <a:off x="8447202" y="3170062"/>
            <a:ext cx="2835235" cy="354330"/>
          </a:xfrm>
          <a:prstGeom prst="rect">
            <a:avLst/>
          </a:prstGeom>
          <a:noFill/>
          <a:ln/>
        </p:spPr>
        <p:txBody>
          <a:bodyPr wrap="none" lIns="0" tIns="0" rIns="0" bIns="0" rtlCol="0" anchor="t"/>
          <a:lstStyle/>
          <a:p>
            <a:pPr marL="0" indent="0" algn="l">
              <a:lnSpc>
                <a:spcPts val="2750"/>
              </a:lnSpc>
              <a:buNone/>
            </a:pPr>
            <a:r>
              <a:rPr lang="en-US" sz="2000" b="1" dirty="0">
                <a:solidFill>
                  <a:srgbClr val="2A2742"/>
                </a:solidFill>
                <a:latin typeface="Outfit Extra Bold" pitchFamily="34" charset="0"/>
                <a:ea typeface="Outfit Extra Bold" pitchFamily="34" charset="-122"/>
                <a:cs typeface="Outfit Extra Bold" pitchFamily="34" charset="-120"/>
              </a:rPr>
              <a:t>Enterprise Security</a:t>
            </a:r>
            <a:endParaRPr lang="en-US" sz="2000" dirty="0"/>
          </a:p>
        </p:txBody>
      </p:sp>
      <p:sp>
        <p:nvSpPr>
          <p:cNvPr id="14" name="Text 9">
            <a:extLst>
              <a:ext uri="{FF2B5EF4-FFF2-40B4-BE49-F238E27FC236}">
                <a16:creationId xmlns:a16="http://schemas.microsoft.com/office/drawing/2014/main" id="{7D2A745A-36F9-5DE6-75BE-26308EA241A6}"/>
              </a:ext>
            </a:extLst>
          </p:cNvPr>
          <p:cNvSpPr/>
          <p:nvPr/>
        </p:nvSpPr>
        <p:spPr>
          <a:xfrm>
            <a:off x="8345339" y="3589075"/>
            <a:ext cx="3487586" cy="2177415"/>
          </a:xfrm>
          <a:prstGeom prst="rect">
            <a:avLst/>
          </a:prstGeom>
          <a:noFill/>
          <a:ln/>
        </p:spPr>
        <p:txBody>
          <a:bodyPr wrap="square" lIns="0" tIns="0" rIns="0" bIns="0" rtlCol="0" anchor="t"/>
          <a:lstStyle/>
          <a:p>
            <a:pPr marL="0" indent="0" algn="l">
              <a:lnSpc>
                <a:spcPts val="2850"/>
              </a:lnSpc>
              <a:buNone/>
            </a:pPr>
            <a:r>
              <a:rPr lang="en-US" sz="1600" dirty="0">
                <a:solidFill>
                  <a:srgbClr val="2A2742"/>
                </a:solidFill>
                <a:latin typeface="Arimo" pitchFamily="34" charset="0"/>
                <a:ea typeface="Arimo" pitchFamily="34" charset="-122"/>
                <a:cs typeface="Arimo" pitchFamily="34" charset="-120"/>
              </a:rPr>
              <a:t>Role-based access controls, encrypted data storage, and comprehensive audit logs ensure your sensitive data remains secure and compliant with industry standards.</a:t>
            </a:r>
            <a:endParaRPr lang="en-US" sz="1600" dirty="0"/>
          </a:p>
        </p:txBody>
      </p:sp>
    </p:spTree>
    <p:extLst>
      <p:ext uri="{BB962C8B-B14F-4D97-AF65-F5344CB8AC3E}">
        <p14:creationId xmlns:p14="http://schemas.microsoft.com/office/powerpoint/2010/main" val="1547641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FD35430C-28EB-42FA-B5EA-6E3AD5351AF0}"/>
              </a:ext>
            </a:extLst>
          </p:cNvPr>
          <p:cNvSpPr/>
          <p:nvPr/>
        </p:nvSpPr>
        <p:spPr>
          <a:xfrm>
            <a:off x="1292006" y="638571"/>
            <a:ext cx="9607987" cy="853775"/>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Transform Your Data Analysis Today</a:t>
            </a:r>
            <a:endParaRPr lang="en-US" sz="4450" dirty="0"/>
          </a:p>
        </p:txBody>
      </p:sp>
      <p:sp>
        <p:nvSpPr>
          <p:cNvPr id="5" name="Text 1">
            <a:extLst>
              <a:ext uri="{FF2B5EF4-FFF2-40B4-BE49-F238E27FC236}">
                <a16:creationId xmlns:a16="http://schemas.microsoft.com/office/drawing/2014/main" id="{B7DF9293-E3FD-FB98-F9A2-4A892E9AA1CB}"/>
              </a:ext>
            </a:extLst>
          </p:cNvPr>
          <p:cNvSpPr/>
          <p:nvPr/>
        </p:nvSpPr>
        <p:spPr>
          <a:xfrm>
            <a:off x="55250" y="1999682"/>
            <a:ext cx="3496926" cy="853775"/>
          </a:xfrm>
          <a:prstGeom prst="rect">
            <a:avLst/>
          </a:prstGeom>
          <a:noFill/>
          <a:ln/>
        </p:spPr>
        <p:txBody>
          <a:bodyPr wrap="none" lIns="0" tIns="0" rIns="0" bIns="0" rtlCol="0" anchor="t"/>
          <a:lstStyle/>
          <a:p>
            <a:pPr marL="0" indent="0" algn="ctr">
              <a:lnSpc>
                <a:spcPts val="5850"/>
              </a:lnSpc>
              <a:buNone/>
            </a:pPr>
            <a:r>
              <a:rPr lang="en-US" sz="4800" b="1" dirty="0">
                <a:solidFill>
                  <a:srgbClr val="5E4CE6"/>
                </a:solidFill>
                <a:latin typeface="Outfit Extra Bold" pitchFamily="34" charset="0"/>
                <a:ea typeface="Outfit Extra Bold" pitchFamily="34" charset="-122"/>
                <a:cs typeface="Outfit Extra Bold" pitchFamily="34" charset="-120"/>
              </a:rPr>
              <a:t>10x</a:t>
            </a:r>
            <a:endParaRPr lang="en-US" sz="4800" dirty="0"/>
          </a:p>
        </p:txBody>
      </p:sp>
      <p:sp>
        <p:nvSpPr>
          <p:cNvPr id="6" name="Text 2">
            <a:extLst>
              <a:ext uri="{FF2B5EF4-FFF2-40B4-BE49-F238E27FC236}">
                <a16:creationId xmlns:a16="http://schemas.microsoft.com/office/drawing/2014/main" id="{64251C58-E661-66F3-0701-63AE7D2527D5}"/>
              </a:ext>
            </a:extLst>
          </p:cNvPr>
          <p:cNvSpPr/>
          <p:nvPr/>
        </p:nvSpPr>
        <p:spPr>
          <a:xfrm>
            <a:off x="386096" y="2853457"/>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Faster Analysis</a:t>
            </a:r>
            <a:endParaRPr lang="en-US" sz="2200" dirty="0"/>
          </a:p>
        </p:txBody>
      </p:sp>
      <p:sp>
        <p:nvSpPr>
          <p:cNvPr id="7" name="Text 3">
            <a:extLst>
              <a:ext uri="{FF2B5EF4-FFF2-40B4-BE49-F238E27FC236}">
                <a16:creationId xmlns:a16="http://schemas.microsoft.com/office/drawing/2014/main" id="{BF5D4F07-00C4-D0E9-C41F-375227B05FAD}"/>
              </a:ext>
            </a:extLst>
          </p:cNvPr>
          <p:cNvSpPr/>
          <p:nvPr/>
        </p:nvSpPr>
        <p:spPr>
          <a:xfrm>
            <a:off x="216977" y="3429000"/>
            <a:ext cx="3347633" cy="1545956"/>
          </a:xfrm>
          <a:prstGeom prst="rect">
            <a:avLst/>
          </a:prstGeom>
          <a:noFill/>
          <a:ln/>
        </p:spPr>
        <p:txBody>
          <a:bodyPr wrap="square" lIns="0" tIns="0" rIns="0" bIns="0" rtlCol="0" anchor="t"/>
          <a:lstStyle/>
          <a:p>
            <a:pPr marL="0" indent="0" algn="just">
              <a:lnSpc>
                <a:spcPts val="2850"/>
              </a:lnSpc>
              <a:buNone/>
            </a:pPr>
            <a:r>
              <a:rPr lang="en-US" sz="1750" dirty="0">
                <a:solidFill>
                  <a:srgbClr val="2A2742"/>
                </a:solidFill>
                <a:latin typeface="Arimo" pitchFamily="34" charset="0"/>
                <a:ea typeface="Arimo" pitchFamily="34" charset="-122"/>
                <a:cs typeface="Arimo" pitchFamily="34" charset="-120"/>
              </a:rPr>
              <a:t>Reduce time from data to insights by eliminating manual chart creation and streamlining your workflow.</a:t>
            </a:r>
            <a:endParaRPr lang="en-US" sz="1750" dirty="0"/>
          </a:p>
        </p:txBody>
      </p:sp>
      <p:sp>
        <p:nvSpPr>
          <p:cNvPr id="8" name="Text 4">
            <a:extLst>
              <a:ext uri="{FF2B5EF4-FFF2-40B4-BE49-F238E27FC236}">
                <a16:creationId xmlns:a16="http://schemas.microsoft.com/office/drawing/2014/main" id="{F67A6B29-4BCA-6BF6-C5B3-D75CB404C2FD}"/>
              </a:ext>
            </a:extLst>
          </p:cNvPr>
          <p:cNvSpPr/>
          <p:nvPr/>
        </p:nvSpPr>
        <p:spPr>
          <a:xfrm>
            <a:off x="3552176" y="1999682"/>
            <a:ext cx="4158615" cy="748427"/>
          </a:xfrm>
          <a:prstGeom prst="rect">
            <a:avLst/>
          </a:prstGeom>
          <a:noFill/>
          <a:ln/>
        </p:spPr>
        <p:txBody>
          <a:bodyPr wrap="none" lIns="0" tIns="0" rIns="0" bIns="0" rtlCol="0" anchor="t"/>
          <a:lstStyle/>
          <a:p>
            <a:pPr marL="0" indent="0" algn="ctr">
              <a:lnSpc>
                <a:spcPts val="5850"/>
              </a:lnSpc>
              <a:buNone/>
            </a:pPr>
            <a:r>
              <a:rPr lang="en-US" sz="4800" b="1" dirty="0">
                <a:solidFill>
                  <a:srgbClr val="5E4CE6"/>
                </a:solidFill>
                <a:latin typeface="Outfit Extra Bold" pitchFamily="34" charset="0"/>
                <a:ea typeface="Outfit Extra Bold" pitchFamily="34" charset="-122"/>
                <a:cs typeface="Outfit Extra Bold" pitchFamily="34" charset="-120"/>
              </a:rPr>
              <a:t>100%</a:t>
            </a:r>
            <a:endParaRPr lang="en-US" sz="4800" dirty="0"/>
          </a:p>
        </p:txBody>
      </p:sp>
      <p:sp>
        <p:nvSpPr>
          <p:cNvPr id="9" name="Text 5">
            <a:extLst>
              <a:ext uri="{FF2B5EF4-FFF2-40B4-BE49-F238E27FC236}">
                <a16:creationId xmlns:a16="http://schemas.microsoft.com/office/drawing/2014/main" id="{B5B929FF-85B4-B816-059B-BEF4DACC258B}"/>
              </a:ext>
            </a:extLst>
          </p:cNvPr>
          <p:cNvSpPr/>
          <p:nvPr/>
        </p:nvSpPr>
        <p:spPr>
          <a:xfrm>
            <a:off x="4213865" y="2853457"/>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Cloud Accessible</a:t>
            </a:r>
            <a:endParaRPr lang="en-US" sz="2200" dirty="0"/>
          </a:p>
        </p:txBody>
      </p:sp>
      <p:sp>
        <p:nvSpPr>
          <p:cNvPr id="10" name="Text 6">
            <a:extLst>
              <a:ext uri="{FF2B5EF4-FFF2-40B4-BE49-F238E27FC236}">
                <a16:creationId xmlns:a16="http://schemas.microsoft.com/office/drawing/2014/main" id="{9663A529-AEAF-C9A2-11D8-0FD9630BB19E}"/>
              </a:ext>
            </a:extLst>
          </p:cNvPr>
          <p:cNvSpPr/>
          <p:nvPr/>
        </p:nvSpPr>
        <p:spPr>
          <a:xfrm>
            <a:off x="4016692" y="3429000"/>
            <a:ext cx="3871946" cy="1088708"/>
          </a:xfrm>
          <a:prstGeom prst="rect">
            <a:avLst/>
          </a:prstGeom>
          <a:noFill/>
          <a:ln/>
        </p:spPr>
        <p:txBody>
          <a:bodyPr wrap="square" lIns="0" tIns="0" rIns="0" bIns="0" rtlCol="0" anchor="t"/>
          <a:lstStyle/>
          <a:p>
            <a:pPr marL="0" indent="0" algn="just">
              <a:lnSpc>
                <a:spcPts val="2850"/>
              </a:lnSpc>
              <a:buNone/>
            </a:pPr>
            <a:r>
              <a:rPr lang="en-US" sz="1750" dirty="0">
                <a:solidFill>
                  <a:srgbClr val="2A2742"/>
                </a:solidFill>
                <a:latin typeface="Arimo" pitchFamily="34" charset="0"/>
                <a:ea typeface="Arimo" pitchFamily="34" charset="-122"/>
                <a:cs typeface="Arimo" pitchFamily="34" charset="-120"/>
              </a:rPr>
              <a:t>Access your analyses anywhere, anytime from any device with seamless cloud synchronization.</a:t>
            </a:r>
            <a:endParaRPr lang="en-US" sz="1750" dirty="0"/>
          </a:p>
        </p:txBody>
      </p:sp>
      <p:sp>
        <p:nvSpPr>
          <p:cNvPr id="11" name="Text 7">
            <a:extLst>
              <a:ext uri="{FF2B5EF4-FFF2-40B4-BE49-F238E27FC236}">
                <a16:creationId xmlns:a16="http://schemas.microsoft.com/office/drawing/2014/main" id="{E9854E0E-18EE-E344-1DC0-62CC3ED85C3E}"/>
              </a:ext>
            </a:extLst>
          </p:cNvPr>
          <p:cNvSpPr/>
          <p:nvPr/>
        </p:nvSpPr>
        <p:spPr>
          <a:xfrm>
            <a:off x="7710791" y="1999682"/>
            <a:ext cx="4158615" cy="748427"/>
          </a:xfrm>
          <a:prstGeom prst="rect">
            <a:avLst/>
          </a:prstGeom>
          <a:noFill/>
          <a:ln/>
        </p:spPr>
        <p:txBody>
          <a:bodyPr wrap="none" lIns="0" tIns="0" rIns="0" bIns="0" rtlCol="0" anchor="t"/>
          <a:lstStyle/>
          <a:p>
            <a:pPr marL="0" indent="0" algn="ctr">
              <a:lnSpc>
                <a:spcPts val="5850"/>
              </a:lnSpc>
              <a:buNone/>
            </a:pPr>
            <a:r>
              <a:rPr lang="en-US" sz="5850" b="1" dirty="0">
                <a:solidFill>
                  <a:srgbClr val="5E4CE6"/>
                </a:solidFill>
                <a:latin typeface="Outfit Extra Bold" pitchFamily="34" charset="0"/>
                <a:ea typeface="Outfit Extra Bold" pitchFamily="34" charset="-122"/>
                <a:cs typeface="Outfit Extra Bold" pitchFamily="34" charset="-120"/>
              </a:rPr>
              <a:t>∞</a:t>
            </a:r>
            <a:endParaRPr lang="en-US" sz="5850" dirty="0"/>
          </a:p>
        </p:txBody>
      </p:sp>
      <p:sp>
        <p:nvSpPr>
          <p:cNvPr id="12" name="Text 8">
            <a:extLst>
              <a:ext uri="{FF2B5EF4-FFF2-40B4-BE49-F238E27FC236}">
                <a16:creationId xmlns:a16="http://schemas.microsoft.com/office/drawing/2014/main" id="{33C31E8B-5238-23C8-56D8-22EC089AF03D}"/>
              </a:ext>
            </a:extLst>
          </p:cNvPr>
          <p:cNvSpPr/>
          <p:nvPr/>
        </p:nvSpPr>
        <p:spPr>
          <a:xfrm>
            <a:off x="8639826" y="2853457"/>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Unlimited History</a:t>
            </a:r>
            <a:endParaRPr lang="en-US" sz="2200" dirty="0"/>
          </a:p>
        </p:txBody>
      </p:sp>
      <p:sp>
        <p:nvSpPr>
          <p:cNvPr id="13" name="Text 9">
            <a:extLst>
              <a:ext uri="{FF2B5EF4-FFF2-40B4-BE49-F238E27FC236}">
                <a16:creationId xmlns:a16="http://schemas.microsoft.com/office/drawing/2014/main" id="{DA84B70F-5355-BB4F-6F1E-5373B9CFBD11}"/>
              </a:ext>
            </a:extLst>
          </p:cNvPr>
          <p:cNvSpPr/>
          <p:nvPr/>
        </p:nvSpPr>
        <p:spPr>
          <a:xfrm>
            <a:off x="8329907" y="3429000"/>
            <a:ext cx="3539500" cy="1088708"/>
          </a:xfrm>
          <a:prstGeom prst="rect">
            <a:avLst/>
          </a:prstGeom>
          <a:noFill/>
          <a:ln/>
        </p:spPr>
        <p:txBody>
          <a:bodyPr wrap="square" lIns="0" tIns="0" rIns="0" bIns="0" rtlCol="0" anchor="t"/>
          <a:lstStyle/>
          <a:p>
            <a:pPr marL="0" indent="0" algn="just">
              <a:lnSpc>
                <a:spcPts val="2850"/>
              </a:lnSpc>
              <a:buNone/>
            </a:pPr>
            <a:r>
              <a:rPr lang="en-US" sz="1750" dirty="0">
                <a:solidFill>
                  <a:srgbClr val="2A2742"/>
                </a:solidFill>
                <a:latin typeface="Arimo" pitchFamily="34" charset="0"/>
                <a:ea typeface="Arimo" pitchFamily="34" charset="-122"/>
                <a:cs typeface="Arimo" pitchFamily="34" charset="-120"/>
              </a:rPr>
              <a:t>Never lose track of previous analyses with complete historical records and searchable archives.</a:t>
            </a:r>
            <a:endParaRPr lang="en-US" sz="1750" dirty="0"/>
          </a:p>
        </p:txBody>
      </p:sp>
    </p:spTree>
    <p:extLst>
      <p:ext uri="{BB962C8B-B14F-4D97-AF65-F5344CB8AC3E}">
        <p14:creationId xmlns:p14="http://schemas.microsoft.com/office/powerpoint/2010/main" val="3748260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648</Words>
  <Application>Microsoft Office PowerPoint</Application>
  <PresentationFormat>Widescreen</PresentationFormat>
  <Paragraphs>64</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Arimo</vt:lpstr>
      <vt:lpstr>Calibri</vt:lpstr>
      <vt:lpstr>Calibri Light</vt:lpstr>
      <vt:lpstr>Outfit Extra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Renuka Joshi</dc:creator>
  <cp:lastModifiedBy>Renuka Joshi</cp:lastModifiedBy>
  <cp:revision>3</cp:revision>
  <dcterms:created xsi:type="dcterms:W3CDTF">2025-11-01T08:16:54Z</dcterms:created>
  <dcterms:modified xsi:type="dcterms:W3CDTF">2025-11-01T16:47:36Z</dcterms:modified>
</cp:coreProperties>
</file>